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7" r:id="rId2"/>
    <p:sldId id="258" r:id="rId3"/>
    <p:sldId id="259" r:id="rId4"/>
    <p:sldId id="260" r:id="rId5"/>
    <p:sldId id="26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22" d="100"/>
          <a:sy n="122" d="100"/>
        </p:scale>
        <p:origin x="360"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D6BE0C-F15B-4170-8AC2-FD637A3808D0}" type="datetimeFigureOut">
              <a:rPr lang="en-US" smtClean="0"/>
              <a:t>6/25/26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1DB0EB-9839-4134-A8D4-86CBA0C11391}" type="slidenum">
              <a:rPr lang="en-US" smtClean="0"/>
              <a:t>‹#›</a:t>
            </a:fld>
            <a:endParaRPr lang="en-US"/>
          </a:p>
        </p:txBody>
      </p:sp>
    </p:spTree>
    <p:extLst>
      <p:ext uri="{BB962C8B-B14F-4D97-AF65-F5344CB8AC3E}">
        <p14:creationId xmlns:p14="http://schemas.microsoft.com/office/powerpoint/2010/main" val="3406856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555974" cy="3600450"/>
          </a:xfrm>
        </p:spPr>
        <p:txBody>
          <a:bodyPr/>
          <a:lstStyle/>
          <a:p>
            <a:r>
              <a:rPr lang="en-US" dirty="0"/>
              <a:t>Think of 7 principles as we go thru this</a:t>
            </a:r>
          </a:p>
          <a:p>
            <a:endParaRPr lang="en-US" dirty="0"/>
          </a:p>
          <a:p>
            <a:r>
              <a:rPr lang="en-US" dirty="0"/>
              <a:t>Will start by providing all general high level overview of membership selection process</a:t>
            </a:r>
          </a:p>
          <a:p>
            <a:endParaRPr lang="en-US" dirty="0"/>
          </a:p>
          <a:p>
            <a:r>
              <a:rPr lang="en-US" dirty="0"/>
              <a:t>Then turn to board and all attendees to discuss in more depth their experiences/knowledge of some of the various areas of the process – encourage everyone to share and learn together – raise hand if have a question or something to share</a:t>
            </a:r>
          </a:p>
        </p:txBody>
      </p:sp>
      <p:sp>
        <p:nvSpPr>
          <p:cNvPr id="4" name="Slide Number Placeholder 3"/>
          <p:cNvSpPr>
            <a:spLocks noGrp="1"/>
          </p:cNvSpPr>
          <p:nvPr>
            <p:ph type="sldNum" sz="quarter" idx="10"/>
          </p:nvPr>
        </p:nvSpPr>
        <p:spPr/>
        <p:txBody>
          <a:bodyPr/>
          <a:lstStyle/>
          <a:p>
            <a:fld id="{858A8CD1-1B0D-41A8-91A1-5925119675F0}" type="slidenum">
              <a:rPr lang="en-US" smtClean="0"/>
              <a:t>1</a:t>
            </a:fld>
            <a:endParaRPr lang="en-US"/>
          </a:p>
        </p:txBody>
      </p:sp>
    </p:spTree>
    <p:extLst>
      <p:ext uri="{BB962C8B-B14F-4D97-AF65-F5344CB8AC3E}">
        <p14:creationId xmlns:p14="http://schemas.microsoft.com/office/powerpoint/2010/main" val="33329832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OK – BIG PICTURE WHAT IS THIS ABOUT? </a:t>
            </a:r>
          </a:p>
          <a:p>
            <a:r>
              <a:rPr lang="en-US" b="1" dirty="0"/>
              <a:t>-WHO ARE YOU CHOSING TO LIVE WITH and GO INTO BUSINESS WITH? Its critical to the success or failure of your co-op! </a:t>
            </a:r>
            <a:endParaRPr lang="en-US" sz="1200" b="1" i="0" kern="1200" dirty="0">
              <a:solidFill>
                <a:schemeClr val="tx1"/>
              </a:solidFill>
              <a:effectLst/>
              <a:latin typeface="+mn-lt"/>
              <a:ea typeface="+mn-ea"/>
              <a:cs typeface="+mn-cs"/>
            </a:endParaRPr>
          </a:p>
          <a:p>
            <a:endParaRPr lang="en-US" b="1" dirty="0"/>
          </a:p>
          <a:p>
            <a:r>
              <a:rPr lang="en-US" sz="1200" b="1" i="0" kern="1200" dirty="0">
                <a:solidFill>
                  <a:schemeClr val="tx1"/>
                </a:solidFill>
                <a:effectLst/>
                <a:latin typeface="+mn-lt"/>
                <a:ea typeface="+mn-ea"/>
                <a:cs typeface="+mn-cs"/>
              </a:rPr>
              <a:t>Cooperatives are unique because they are owned and governed by the people who use their services</a:t>
            </a:r>
            <a:r>
              <a:rPr lang="en-US" sz="1200" b="0" i="0" kern="1200" dirty="0">
                <a:solidFill>
                  <a:schemeClr val="tx1"/>
                </a:solidFill>
                <a:effectLst/>
                <a:latin typeface="+mn-lt"/>
                <a:ea typeface="+mn-ea"/>
                <a:cs typeface="+mn-cs"/>
              </a:rPr>
              <a:t>. This </a:t>
            </a:r>
            <a:r>
              <a:rPr lang="en-US" sz="1200" b="1" i="0" kern="1200" dirty="0">
                <a:solidFill>
                  <a:schemeClr val="tx1"/>
                </a:solidFill>
                <a:effectLst/>
                <a:latin typeface="+mn-lt"/>
                <a:ea typeface="+mn-ea"/>
                <a:cs typeface="+mn-cs"/>
              </a:rPr>
              <a:t>member-centric approach </a:t>
            </a:r>
            <a:r>
              <a:rPr lang="en-US" sz="1200" b="0" i="0" kern="1200" dirty="0">
                <a:solidFill>
                  <a:schemeClr val="tx1"/>
                </a:solidFill>
                <a:effectLst/>
                <a:latin typeface="+mn-lt"/>
                <a:ea typeface="+mn-ea"/>
                <a:cs typeface="+mn-cs"/>
              </a:rPr>
              <a:t>means </a:t>
            </a:r>
            <a:r>
              <a:rPr lang="en-US" sz="1200" b="1" i="0" kern="1200" dirty="0">
                <a:solidFill>
                  <a:schemeClr val="tx1"/>
                </a:solidFill>
                <a:effectLst/>
                <a:latin typeface="+mn-lt"/>
                <a:ea typeface="+mn-ea"/>
                <a:cs typeface="+mn-cs"/>
              </a:rPr>
              <a:t>each person admitted becomes a vital part of the cooperative’s decision-making process and future direction. </a:t>
            </a:r>
            <a:r>
              <a:rPr lang="en-US" sz="1200" b="0" i="0" kern="1200" dirty="0">
                <a:solidFill>
                  <a:schemeClr val="tx1"/>
                </a:solidFill>
                <a:effectLst/>
                <a:latin typeface="+mn-lt"/>
                <a:ea typeface="+mn-ea"/>
                <a:cs typeface="+mn-cs"/>
              </a:rPr>
              <a:t>Membership is also </a:t>
            </a:r>
            <a:r>
              <a:rPr lang="en-US" sz="1200" b="1" i="0" kern="1200" dirty="0">
                <a:solidFill>
                  <a:schemeClr val="tx1"/>
                </a:solidFill>
                <a:effectLst/>
                <a:latin typeface="+mn-lt"/>
                <a:ea typeface="+mn-ea"/>
                <a:cs typeface="+mn-cs"/>
              </a:rPr>
              <a:t>a legal requirement for cooperative</a:t>
            </a:r>
            <a:r>
              <a:rPr lang="en-US" sz="1200" b="0" i="0" kern="1200" dirty="0">
                <a:solidFill>
                  <a:schemeClr val="tx1"/>
                </a:solidFill>
                <a:effectLst/>
                <a:latin typeface="+mn-lt"/>
                <a:ea typeface="+mn-ea"/>
                <a:cs typeface="+mn-cs"/>
              </a:rPr>
              <a:t> entities. However, </a:t>
            </a:r>
            <a:r>
              <a:rPr lang="en-US" sz="1200" b="1" i="0" kern="1200" dirty="0">
                <a:solidFill>
                  <a:schemeClr val="tx1"/>
                </a:solidFill>
                <a:effectLst/>
                <a:latin typeface="+mn-lt"/>
                <a:ea typeface="+mn-ea"/>
                <a:cs typeface="+mn-cs"/>
              </a:rPr>
              <a:t>state cooperative laws do not typically provide the process for admitting members. Rather, this is typically determined by the cooperative and incorporated into its internal governing documents and policies. Need to regularly be looking at these materials to ensure they reflect current /future needs and are not outdated….</a:t>
            </a:r>
          </a:p>
          <a:p>
            <a:endParaRPr lang="en-US" b="1" dirty="0"/>
          </a:p>
          <a:p>
            <a:r>
              <a:rPr lang="en-US" sz="1200" b="1" i="0" kern="1200" dirty="0" err="1">
                <a:solidFill>
                  <a:schemeClr val="tx1"/>
                </a:solidFill>
                <a:effectLst/>
                <a:latin typeface="+mn-lt"/>
                <a:ea typeface="+mn-ea"/>
                <a:cs typeface="+mn-cs"/>
              </a:rPr>
              <a:t>Typcially</a:t>
            </a:r>
            <a:r>
              <a:rPr lang="en-US" sz="1200" b="1" i="0" kern="1200" dirty="0">
                <a:solidFill>
                  <a:schemeClr val="tx1"/>
                </a:solidFill>
                <a:effectLst/>
                <a:latin typeface="+mn-lt"/>
                <a:ea typeface="+mn-ea"/>
                <a:cs typeface="+mn-cs"/>
              </a:rPr>
              <a:t>- Process involves some level of ADVERTISING/marketing/outreach – and then obtaining </a:t>
            </a:r>
            <a:r>
              <a:rPr lang="en-US" sz="1200" b="1" i="0" kern="1200" dirty="0" err="1">
                <a:solidFill>
                  <a:schemeClr val="tx1"/>
                </a:solidFill>
                <a:effectLst/>
                <a:latin typeface="+mn-lt"/>
                <a:ea typeface="+mn-ea"/>
                <a:cs typeface="+mn-cs"/>
              </a:rPr>
              <a:t>applicanions</a:t>
            </a:r>
            <a:r>
              <a:rPr lang="en-US" sz="1200" b="1" i="0" kern="1200" dirty="0">
                <a:solidFill>
                  <a:schemeClr val="tx1"/>
                </a:solidFill>
                <a:effectLst/>
                <a:latin typeface="+mn-lt"/>
                <a:ea typeface="+mn-ea"/>
                <a:cs typeface="+mn-cs"/>
              </a:rPr>
              <a:t> from prospective members – checking out those applicants and trying to get to know more about them and how they can fit /help your co-op thrive going forward. </a:t>
            </a:r>
          </a:p>
          <a:p>
            <a:endParaRPr lang="en-US" sz="1200" b="1"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CRITICAL TO HAVE AN UNDERSTANDING OF FAIR HOUSING LAWS – and in this regard to</a:t>
            </a:r>
            <a:r>
              <a:rPr lang="en-US" sz="1200" b="1" i="0" kern="1200" baseline="0" dirty="0">
                <a:solidFill>
                  <a:schemeClr val="tx1"/>
                </a:solidFill>
                <a:effectLst/>
                <a:latin typeface="+mn-lt"/>
                <a:ea typeface="+mn-ea"/>
                <a:cs typeface="+mn-cs"/>
              </a:rPr>
              <a:t> have a pre-identified process/set of selection criteria established so as to minimize risk of claims of discrimination in process…</a:t>
            </a:r>
          </a:p>
        </p:txBody>
      </p:sp>
      <p:sp>
        <p:nvSpPr>
          <p:cNvPr id="4" name="Slide Number Placeholder 3"/>
          <p:cNvSpPr>
            <a:spLocks noGrp="1"/>
          </p:cNvSpPr>
          <p:nvPr>
            <p:ph type="sldNum" sz="quarter" idx="10"/>
          </p:nvPr>
        </p:nvSpPr>
        <p:spPr/>
        <p:txBody>
          <a:bodyPr/>
          <a:lstStyle/>
          <a:p>
            <a:fld id="{858A8CD1-1B0D-41A8-91A1-5925119675F0}" type="slidenum">
              <a:rPr lang="en-US" smtClean="0"/>
              <a:t>2</a:t>
            </a:fld>
            <a:endParaRPr lang="en-US"/>
          </a:p>
        </p:txBody>
      </p:sp>
    </p:spTree>
    <p:extLst>
      <p:ext uri="{BB962C8B-B14F-4D97-AF65-F5344CB8AC3E}">
        <p14:creationId xmlns:p14="http://schemas.microsoft.com/office/powerpoint/2010/main" val="23462062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Different types </a:t>
            </a:r>
            <a:r>
              <a:rPr lang="en-US" dirty="0"/>
              <a:t>of cooperatives may</a:t>
            </a:r>
            <a:r>
              <a:rPr lang="en-US" baseline="0" dirty="0"/>
              <a:t> have </a:t>
            </a:r>
            <a:r>
              <a:rPr lang="en-US" b="1" baseline="0" dirty="0"/>
              <a:t>different approaches to membership selection </a:t>
            </a:r>
            <a:r>
              <a:rPr lang="en-US" baseline="0" dirty="0"/>
              <a:t>– keep this in mind as we share experiences –</a:t>
            </a:r>
            <a:r>
              <a:rPr lang="en-US" sz="1200" b="0" i="0" kern="1200" dirty="0">
                <a:solidFill>
                  <a:schemeClr val="tx1"/>
                </a:solidFill>
                <a:effectLst/>
                <a:latin typeface="+mn-lt"/>
                <a:ea typeface="+mn-ea"/>
                <a:cs typeface="+mn-cs"/>
              </a:rPr>
              <a:t> </a:t>
            </a:r>
            <a:r>
              <a:rPr lang="en-US" sz="1200" b="1" i="0" kern="1200" dirty="0">
                <a:solidFill>
                  <a:schemeClr val="tx1"/>
                </a:solidFill>
                <a:effectLst/>
                <a:latin typeface="+mn-lt"/>
                <a:ea typeface="+mn-ea"/>
                <a:cs typeface="+mn-cs"/>
              </a:rPr>
              <a:t>LECs t</a:t>
            </a:r>
            <a:r>
              <a:rPr lang="en-US" sz="1200" b="0" i="0" kern="1200" dirty="0">
                <a:solidFill>
                  <a:schemeClr val="tx1"/>
                </a:solidFill>
                <a:effectLst/>
                <a:latin typeface="+mn-lt"/>
                <a:ea typeface="+mn-ea"/>
                <a:cs typeface="+mn-cs"/>
              </a:rPr>
              <a:t>end to look for residents who </a:t>
            </a:r>
            <a:r>
              <a:rPr lang="en-US" sz="1200" b="1" i="0" kern="1200" dirty="0">
                <a:solidFill>
                  <a:schemeClr val="tx1"/>
                </a:solidFill>
                <a:effectLst/>
                <a:latin typeface="+mn-lt"/>
                <a:ea typeface="+mn-ea"/>
                <a:cs typeface="+mn-cs"/>
              </a:rPr>
              <a:t>value stability, engagement, and shared community over high investment returns</a:t>
            </a:r>
            <a:r>
              <a:rPr lang="en-US" sz="1200" b="0" i="0" kern="1200" dirty="0">
                <a:solidFill>
                  <a:schemeClr val="tx1"/>
                </a:solidFill>
                <a:effectLst/>
                <a:latin typeface="+mn-lt"/>
                <a:ea typeface="+mn-ea"/>
                <a:cs typeface="+mn-cs"/>
              </a:rPr>
              <a:t>. </a:t>
            </a:r>
          </a:p>
          <a:p>
            <a:r>
              <a:rPr lang="en-US" sz="1200" b="1" i="0" kern="1200" baseline="0" dirty="0">
                <a:solidFill>
                  <a:schemeClr val="tx1"/>
                </a:solidFill>
                <a:effectLst/>
                <a:latin typeface="+mn-lt"/>
                <a:ea typeface="+mn-ea"/>
                <a:cs typeface="+mn-cs"/>
              </a:rPr>
              <a:t>MR Co-op members </a:t>
            </a:r>
            <a:r>
              <a:rPr lang="en-US" sz="1200" b="0" i="0" kern="1200" baseline="0" dirty="0">
                <a:solidFill>
                  <a:schemeClr val="tx1"/>
                </a:solidFill>
                <a:effectLst/>
                <a:latin typeface="+mn-lt"/>
                <a:ea typeface="+mn-ea"/>
                <a:cs typeface="+mn-cs"/>
              </a:rPr>
              <a:t>more </a:t>
            </a:r>
            <a:r>
              <a:rPr lang="en-US" sz="1200" b="1" i="0" kern="1200" baseline="0" dirty="0">
                <a:solidFill>
                  <a:schemeClr val="tx1"/>
                </a:solidFill>
                <a:effectLst/>
                <a:latin typeface="+mn-lt"/>
                <a:ea typeface="+mn-ea"/>
                <a:cs typeface="+mn-cs"/>
              </a:rPr>
              <a:t>focused on financial investment and ensuring a return </a:t>
            </a:r>
            <a:r>
              <a:rPr lang="en-US" sz="1200" b="0" i="0" kern="1200" baseline="0" dirty="0">
                <a:solidFill>
                  <a:schemeClr val="tx1"/>
                </a:solidFill>
                <a:effectLst/>
                <a:latin typeface="+mn-lt"/>
                <a:ea typeface="+mn-ea"/>
                <a:cs typeface="+mn-cs"/>
              </a:rPr>
              <a:t>on such –[ I live in a </a:t>
            </a:r>
            <a:r>
              <a:rPr lang="en-US" sz="1200" b="0" i="0" u="sng" kern="1200" baseline="0" dirty="0">
                <a:solidFill>
                  <a:schemeClr val="tx1"/>
                </a:solidFill>
                <a:effectLst/>
                <a:latin typeface="+mn-lt"/>
                <a:ea typeface="+mn-ea"/>
                <a:cs typeface="+mn-cs"/>
              </a:rPr>
              <a:t>MRC</a:t>
            </a:r>
            <a:r>
              <a:rPr lang="en-US" baseline="0" dirty="0"/>
              <a:t> and since moving in have spoke to several members who shared they were </a:t>
            </a:r>
            <a:r>
              <a:rPr lang="en-US" u="sng" baseline="0" dirty="0"/>
              <a:t>very surprised to learn that they had to interview with our board when purchasing their units and admitted they really didn’t know what it meant to buy into a co-op.</a:t>
            </a:r>
            <a:r>
              <a:rPr lang="en-US" baseline="0" dirty="0"/>
              <a:t> Our emphasis in selecting members has </a:t>
            </a:r>
            <a:r>
              <a:rPr lang="en-US" u="sng" baseline="0" dirty="0"/>
              <a:t>a definite focus on their financial ability to contribute to the buildings maintenance and any needed or desired improvements, but we have learned we also need to really emphasize we are a co-op and will need engaged members not just those with the $$ to purchase and think some landlord then takes care of everything for them</a:t>
            </a:r>
            <a:r>
              <a:rPr lang="en-US" baseline="0" dirty="0"/>
              <a:t>. </a:t>
            </a:r>
          </a:p>
          <a:p>
            <a:r>
              <a:rPr lang="en-US" b="1" baseline="0" dirty="0"/>
              <a:t>Subsidized housing </a:t>
            </a:r>
            <a:r>
              <a:rPr lang="en-US" baseline="0" dirty="0"/>
              <a:t>co-ops may also involve some </a:t>
            </a:r>
            <a:r>
              <a:rPr lang="en-US" b="1" baseline="0" dirty="0"/>
              <a:t>governmental oversight during member selection and require additional steps in the selection process</a:t>
            </a:r>
            <a:r>
              <a:rPr lang="en-US" baseline="0" dirty="0"/>
              <a:t>. Important to know what type of co-op you are looking to join as a member and to keep such in mind when thinking about the selection process for new members.</a:t>
            </a:r>
          </a:p>
        </p:txBody>
      </p:sp>
      <p:sp>
        <p:nvSpPr>
          <p:cNvPr id="4" name="Slide Number Placeholder 3"/>
          <p:cNvSpPr>
            <a:spLocks noGrp="1"/>
          </p:cNvSpPr>
          <p:nvPr>
            <p:ph type="sldNum" sz="quarter" idx="10"/>
          </p:nvPr>
        </p:nvSpPr>
        <p:spPr/>
        <p:txBody>
          <a:bodyPr/>
          <a:lstStyle/>
          <a:p>
            <a:fld id="{858A8CD1-1B0D-41A8-91A1-5925119675F0}" type="slidenum">
              <a:rPr lang="en-US" smtClean="0"/>
              <a:t>3</a:t>
            </a:fld>
            <a:endParaRPr lang="en-US"/>
          </a:p>
        </p:txBody>
      </p:sp>
    </p:spTree>
    <p:extLst>
      <p:ext uri="{BB962C8B-B14F-4D97-AF65-F5344CB8AC3E}">
        <p14:creationId xmlns:p14="http://schemas.microsoft.com/office/powerpoint/2010/main" val="35664457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27991" y="4301158"/>
            <a:ext cx="6132444" cy="4743450"/>
          </a:xfrm>
        </p:spPr>
        <p:txBody>
          <a:bodyPr/>
          <a:lstStyle/>
          <a:p>
            <a:r>
              <a:rPr lang="en-US" b="1" dirty="0"/>
              <a:t>EVEN</a:t>
            </a:r>
            <a:r>
              <a:rPr lang="en-US" b="1" baseline="0" dirty="0"/>
              <a:t> </a:t>
            </a:r>
            <a:r>
              <a:rPr lang="en-US" b="1" dirty="0"/>
              <a:t>Before</a:t>
            </a:r>
            <a:r>
              <a:rPr lang="en-US" b="1" baseline="0" dirty="0"/>
              <a:t> selection process takes place </a:t>
            </a:r>
            <a:r>
              <a:rPr lang="en-US" baseline="0" dirty="0"/>
              <a:t>there are things that should be addressed – like how will you </a:t>
            </a:r>
            <a:r>
              <a:rPr lang="en-US" b="1" baseline="0" dirty="0"/>
              <a:t>market or advertise </a:t>
            </a:r>
            <a:r>
              <a:rPr lang="en-US" baseline="0" dirty="0"/>
              <a:t>the membership opportunity? Will you just look </a:t>
            </a:r>
            <a:r>
              <a:rPr lang="en-US" b="1" baseline="0" dirty="0"/>
              <a:t>to known applicants </a:t>
            </a:r>
            <a:r>
              <a:rPr lang="en-US" baseline="0" dirty="0"/>
              <a:t>or do a </a:t>
            </a:r>
            <a:r>
              <a:rPr lang="en-US" b="1" baseline="0" dirty="0"/>
              <a:t>more general open </a:t>
            </a:r>
            <a:r>
              <a:rPr lang="en-US" baseline="0" dirty="0"/>
              <a:t>search? </a:t>
            </a:r>
          </a:p>
          <a:p>
            <a:r>
              <a:rPr lang="en-US" b="1" baseline="0" dirty="0"/>
              <a:t>Who is going to be involved in the process of reviewing applicants and making the decision on any? Do you know</a:t>
            </a:r>
            <a:r>
              <a:rPr lang="en-US" b="1" dirty="0"/>
              <a:t> what criteria you will use to make a decision?</a:t>
            </a:r>
          </a:p>
          <a:p>
            <a:endParaRPr lang="en-US" b="1" baseline="0" dirty="0"/>
          </a:p>
          <a:p>
            <a:r>
              <a:rPr lang="en-US" baseline="0" dirty="0"/>
              <a:t>Once membership opportunity opens up, some </a:t>
            </a:r>
            <a:r>
              <a:rPr lang="en-US" b="1" dirty="0"/>
              <a:t>TYPICAL STEPS </a:t>
            </a:r>
            <a:r>
              <a:rPr lang="en-US" dirty="0"/>
              <a:t>in process,</a:t>
            </a:r>
            <a:r>
              <a:rPr lang="en-US" baseline="0" dirty="0"/>
              <a:t> which tend to </a:t>
            </a:r>
            <a:r>
              <a:rPr lang="en-US" dirty="0"/>
              <a:t>include those listed here. Often an </a:t>
            </a:r>
            <a:r>
              <a:rPr lang="en-US" b="1" dirty="0"/>
              <a:t>application is</a:t>
            </a:r>
            <a:r>
              <a:rPr lang="en-US" b="1" baseline="0" dirty="0"/>
              <a:t> involved </a:t>
            </a:r>
            <a:r>
              <a:rPr lang="en-US" baseline="0" dirty="0"/>
              <a:t>(requiring much more than in a typical real estate purchase –do you know </a:t>
            </a:r>
            <a:r>
              <a:rPr lang="en-US" b="1" baseline="0" dirty="0"/>
              <a:t>what is required within your coop application? How often is the application reviewed to ensure it seeks info of relevance to your co-op at the time</a:t>
            </a:r>
            <a:r>
              <a:rPr lang="en-US" baseline="0" dirty="0"/>
              <a:t>? </a:t>
            </a:r>
          </a:p>
          <a:p>
            <a:r>
              <a:rPr lang="en-US" b="0" baseline="0" dirty="0"/>
              <a:t>As mentioned, there will then be a </a:t>
            </a:r>
            <a:r>
              <a:rPr lang="en-US" b="1" baseline="0" dirty="0"/>
              <a:t>Vetting process and need to know whose involved in that and what can/cannot be considered </a:t>
            </a:r>
          </a:p>
          <a:p>
            <a:endParaRPr lang="en-US" b="1" baseline="0" dirty="0"/>
          </a:p>
          <a:p>
            <a:r>
              <a:rPr lang="en-US" b="1" baseline="0" dirty="0"/>
              <a:t>Member selection process should also include some Co-op orientation as both the ones making the decision and the applicant should ensure it’s a right fit.. This is often done via an interview and then a final decision can be made</a:t>
            </a:r>
          </a:p>
          <a:p>
            <a:r>
              <a:rPr lang="en-US" dirty="0"/>
              <a:t>highlight Importance</a:t>
            </a:r>
            <a:r>
              <a:rPr lang="en-US" baseline="0" dirty="0"/>
              <a:t> of training those </a:t>
            </a:r>
            <a:r>
              <a:rPr lang="en-US" dirty="0"/>
              <a:t>involved</a:t>
            </a:r>
            <a:r>
              <a:rPr lang="en-US" baseline="0" dirty="0"/>
              <a:t>– FOCUS should be on membership criteria ;</a:t>
            </a:r>
            <a:r>
              <a:rPr lang="en-US" dirty="0"/>
              <a:t> </a:t>
            </a:r>
            <a:r>
              <a:rPr lang="en-US" baseline="0" dirty="0"/>
              <a:t>ensure interviewers know what can/cannot or should not be asked. </a:t>
            </a:r>
          </a:p>
          <a:p>
            <a:endParaRPr lang="en-US" dirty="0"/>
          </a:p>
          <a:p>
            <a:r>
              <a:rPr lang="en-US" baseline="0" dirty="0"/>
              <a:t>Will have a deeper dive discussion on INTERVIEW Dos/</a:t>
            </a:r>
            <a:r>
              <a:rPr lang="en-US" baseline="0" dirty="0" err="1"/>
              <a:t>Don’t’s</a:t>
            </a:r>
            <a:r>
              <a:rPr lang="en-US" baseline="0" dirty="0"/>
              <a:t> and</a:t>
            </a:r>
            <a:r>
              <a:rPr lang="en-US" dirty="0"/>
              <a:t> discuss some</a:t>
            </a:r>
            <a:r>
              <a:rPr lang="en-US" baseline="0" dirty="0"/>
              <a:t> sample appropriate /inappropriate questions in conjunction with fair housing laws </a:t>
            </a:r>
            <a:r>
              <a:rPr lang="en-US" baseline="0" dirty="0" err="1"/>
              <a:t>abit</a:t>
            </a:r>
            <a:r>
              <a:rPr lang="en-US" baseline="0" dirty="0"/>
              <a:t> later in program. </a:t>
            </a:r>
            <a:r>
              <a:rPr lang="en-US" dirty="0"/>
              <a:t>Should be obvious that a coop board c</a:t>
            </a:r>
            <a:r>
              <a:rPr lang="en-US" baseline="0" dirty="0"/>
              <a:t>annot discriminate based on protected classes under fair housing laws</a:t>
            </a:r>
            <a:r>
              <a:rPr lang="en-US" dirty="0"/>
              <a:t> but those involved in process</a:t>
            </a:r>
            <a:r>
              <a:rPr lang="en-US" baseline="0" dirty="0"/>
              <a:t> need to actually know about the law and the types of questions that may seem innocent but can provide a basis to argue discrimination. </a:t>
            </a:r>
          </a:p>
        </p:txBody>
      </p:sp>
      <p:sp>
        <p:nvSpPr>
          <p:cNvPr id="4" name="Slide Number Placeholder 3"/>
          <p:cNvSpPr>
            <a:spLocks noGrp="1"/>
          </p:cNvSpPr>
          <p:nvPr>
            <p:ph type="sldNum" sz="quarter" idx="10"/>
          </p:nvPr>
        </p:nvSpPr>
        <p:spPr/>
        <p:txBody>
          <a:bodyPr/>
          <a:lstStyle/>
          <a:p>
            <a:fld id="{858A8CD1-1B0D-41A8-91A1-5925119675F0}" type="slidenum">
              <a:rPr lang="en-US" smtClean="0"/>
              <a:t>4</a:t>
            </a:fld>
            <a:endParaRPr lang="en-US" dirty="0"/>
          </a:p>
        </p:txBody>
      </p:sp>
    </p:spTree>
    <p:extLst>
      <p:ext uri="{BB962C8B-B14F-4D97-AF65-F5344CB8AC3E}">
        <p14:creationId xmlns:p14="http://schemas.microsoft.com/office/powerpoint/2010/main" val="40283238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we continue our </a:t>
            </a:r>
            <a:r>
              <a:rPr lang="en-US" dirty="0" err="1"/>
              <a:t>discsusion</a:t>
            </a:r>
            <a:r>
              <a:rPr lang="en-US" baseline="0" dirty="0"/>
              <a:t> it will be important to keep in mind some legal and ethical items – </a:t>
            </a:r>
          </a:p>
          <a:p>
            <a:r>
              <a:rPr lang="en-US" baseline="0" dirty="0"/>
              <a:t>FAIR HOUSING LAWS are critical to understand and abide by – and can be more tricky than one might think! </a:t>
            </a:r>
          </a:p>
          <a:p>
            <a:endParaRPr lang="en-US" dirty="0"/>
          </a:p>
          <a:p>
            <a:r>
              <a:rPr lang="en-US" baseline="0" dirty="0"/>
              <a:t>Best to avoid CONFLICTS of INTEREST and try to keep the decision making independent ; a</a:t>
            </a:r>
          </a:p>
          <a:p>
            <a:r>
              <a:rPr lang="en-US" baseline="0" dirty="0" err="1"/>
              <a:t>lso</a:t>
            </a:r>
            <a:r>
              <a:rPr lang="en-US" baseline="0" dirty="0"/>
              <a:t> there are legal issues when it comes to handling </a:t>
            </a:r>
            <a:r>
              <a:rPr lang="en-US" dirty="0"/>
              <a:t>applicants</a:t>
            </a:r>
            <a:r>
              <a:rPr lang="en-US" baseline="0" dirty="0"/>
              <a:t> financial &amp; background info and doing credit checks or other background checks –</a:t>
            </a:r>
          </a:p>
          <a:p>
            <a:endParaRPr lang="en-US" dirty="0"/>
          </a:p>
          <a:p>
            <a:r>
              <a:rPr lang="en-US" baseline="0" dirty="0"/>
              <a:t>Again training those involved in the process of dealing with these matters is a good idea…</a:t>
            </a:r>
            <a:endParaRPr lang="en-US" dirty="0"/>
          </a:p>
        </p:txBody>
      </p:sp>
      <p:sp>
        <p:nvSpPr>
          <p:cNvPr id="4" name="Slide Number Placeholder 3"/>
          <p:cNvSpPr>
            <a:spLocks noGrp="1"/>
          </p:cNvSpPr>
          <p:nvPr>
            <p:ph type="sldNum" sz="quarter" idx="10"/>
          </p:nvPr>
        </p:nvSpPr>
        <p:spPr/>
        <p:txBody>
          <a:bodyPr/>
          <a:lstStyle/>
          <a:p>
            <a:fld id="{858A8CD1-1B0D-41A8-91A1-5925119675F0}" type="slidenum">
              <a:rPr lang="en-US" smtClean="0"/>
              <a:t>5</a:t>
            </a:fld>
            <a:endParaRPr lang="en-US"/>
          </a:p>
        </p:txBody>
      </p:sp>
    </p:spTree>
    <p:extLst>
      <p:ext uri="{BB962C8B-B14F-4D97-AF65-F5344CB8AC3E}">
        <p14:creationId xmlns:p14="http://schemas.microsoft.com/office/powerpoint/2010/main" val="14949421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48BC69C-CBC9-4012-83E6-527E44E5C518}" type="datetimeFigureOut">
              <a:rPr lang="en-US" smtClean="0"/>
              <a:t>6/25/26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00821B-B95F-417B-8FDC-1FBDBC9CB6F8}" type="slidenum">
              <a:rPr lang="en-US" smtClean="0"/>
              <a:t>‹#›</a:t>
            </a:fld>
            <a:endParaRPr lang="en-US"/>
          </a:p>
        </p:txBody>
      </p:sp>
    </p:spTree>
    <p:extLst>
      <p:ext uri="{BB962C8B-B14F-4D97-AF65-F5344CB8AC3E}">
        <p14:creationId xmlns:p14="http://schemas.microsoft.com/office/powerpoint/2010/main" val="1380201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8BC69C-CBC9-4012-83E6-527E44E5C518}" type="datetimeFigureOut">
              <a:rPr lang="en-US" smtClean="0"/>
              <a:t>6/25/26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00821B-B95F-417B-8FDC-1FBDBC9CB6F8}" type="slidenum">
              <a:rPr lang="en-US" smtClean="0"/>
              <a:t>‹#›</a:t>
            </a:fld>
            <a:endParaRPr lang="en-US"/>
          </a:p>
        </p:txBody>
      </p:sp>
    </p:spTree>
    <p:extLst>
      <p:ext uri="{BB962C8B-B14F-4D97-AF65-F5344CB8AC3E}">
        <p14:creationId xmlns:p14="http://schemas.microsoft.com/office/powerpoint/2010/main" val="2718163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8BC69C-CBC9-4012-83E6-527E44E5C518}" type="datetimeFigureOut">
              <a:rPr lang="en-US" smtClean="0"/>
              <a:t>6/25/26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00821B-B95F-417B-8FDC-1FBDBC9CB6F8}" type="slidenum">
              <a:rPr lang="en-US" smtClean="0"/>
              <a:t>‹#›</a:t>
            </a:fld>
            <a:endParaRPr lang="en-US"/>
          </a:p>
        </p:txBody>
      </p:sp>
    </p:spTree>
    <p:extLst>
      <p:ext uri="{BB962C8B-B14F-4D97-AF65-F5344CB8AC3E}">
        <p14:creationId xmlns:p14="http://schemas.microsoft.com/office/powerpoint/2010/main" val="2663637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8BC69C-CBC9-4012-83E6-527E44E5C518}" type="datetimeFigureOut">
              <a:rPr lang="en-US" smtClean="0"/>
              <a:t>6/25/26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00821B-B95F-417B-8FDC-1FBDBC9CB6F8}" type="slidenum">
              <a:rPr lang="en-US" smtClean="0"/>
              <a:t>‹#›</a:t>
            </a:fld>
            <a:endParaRPr lang="en-US"/>
          </a:p>
        </p:txBody>
      </p:sp>
    </p:spTree>
    <p:extLst>
      <p:ext uri="{BB962C8B-B14F-4D97-AF65-F5344CB8AC3E}">
        <p14:creationId xmlns:p14="http://schemas.microsoft.com/office/powerpoint/2010/main" val="27999601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48BC69C-CBC9-4012-83E6-527E44E5C518}" type="datetimeFigureOut">
              <a:rPr lang="en-US" smtClean="0"/>
              <a:t>6/25/26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00821B-B95F-417B-8FDC-1FBDBC9CB6F8}" type="slidenum">
              <a:rPr lang="en-US" smtClean="0"/>
              <a:t>‹#›</a:t>
            </a:fld>
            <a:endParaRPr lang="en-US"/>
          </a:p>
        </p:txBody>
      </p:sp>
    </p:spTree>
    <p:extLst>
      <p:ext uri="{BB962C8B-B14F-4D97-AF65-F5344CB8AC3E}">
        <p14:creationId xmlns:p14="http://schemas.microsoft.com/office/powerpoint/2010/main" val="2631509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48BC69C-CBC9-4012-83E6-527E44E5C518}" type="datetimeFigureOut">
              <a:rPr lang="en-US" smtClean="0"/>
              <a:t>6/25/26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00821B-B95F-417B-8FDC-1FBDBC9CB6F8}" type="slidenum">
              <a:rPr lang="en-US" smtClean="0"/>
              <a:t>‹#›</a:t>
            </a:fld>
            <a:endParaRPr lang="en-US"/>
          </a:p>
        </p:txBody>
      </p:sp>
    </p:spTree>
    <p:extLst>
      <p:ext uri="{BB962C8B-B14F-4D97-AF65-F5344CB8AC3E}">
        <p14:creationId xmlns:p14="http://schemas.microsoft.com/office/powerpoint/2010/main" val="2095048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48BC69C-CBC9-4012-83E6-527E44E5C518}" type="datetimeFigureOut">
              <a:rPr lang="en-US" smtClean="0"/>
              <a:t>6/25/26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100821B-B95F-417B-8FDC-1FBDBC9CB6F8}" type="slidenum">
              <a:rPr lang="en-US" smtClean="0"/>
              <a:t>‹#›</a:t>
            </a:fld>
            <a:endParaRPr lang="en-US"/>
          </a:p>
        </p:txBody>
      </p:sp>
    </p:spTree>
    <p:extLst>
      <p:ext uri="{BB962C8B-B14F-4D97-AF65-F5344CB8AC3E}">
        <p14:creationId xmlns:p14="http://schemas.microsoft.com/office/powerpoint/2010/main" val="2967868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48BC69C-CBC9-4012-83E6-527E44E5C518}" type="datetimeFigureOut">
              <a:rPr lang="en-US" smtClean="0"/>
              <a:t>6/25/26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100821B-B95F-417B-8FDC-1FBDBC9CB6F8}" type="slidenum">
              <a:rPr lang="en-US" smtClean="0"/>
              <a:t>‹#›</a:t>
            </a:fld>
            <a:endParaRPr lang="en-US"/>
          </a:p>
        </p:txBody>
      </p:sp>
    </p:spTree>
    <p:extLst>
      <p:ext uri="{BB962C8B-B14F-4D97-AF65-F5344CB8AC3E}">
        <p14:creationId xmlns:p14="http://schemas.microsoft.com/office/powerpoint/2010/main" val="2256330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8BC69C-CBC9-4012-83E6-527E44E5C518}" type="datetimeFigureOut">
              <a:rPr lang="en-US" smtClean="0"/>
              <a:t>6/25/26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100821B-B95F-417B-8FDC-1FBDBC9CB6F8}" type="slidenum">
              <a:rPr lang="en-US" smtClean="0"/>
              <a:t>‹#›</a:t>
            </a:fld>
            <a:endParaRPr lang="en-US"/>
          </a:p>
        </p:txBody>
      </p:sp>
    </p:spTree>
    <p:extLst>
      <p:ext uri="{BB962C8B-B14F-4D97-AF65-F5344CB8AC3E}">
        <p14:creationId xmlns:p14="http://schemas.microsoft.com/office/powerpoint/2010/main" val="754228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48BC69C-CBC9-4012-83E6-527E44E5C518}" type="datetimeFigureOut">
              <a:rPr lang="en-US" smtClean="0"/>
              <a:t>6/25/26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00821B-B95F-417B-8FDC-1FBDBC9CB6F8}" type="slidenum">
              <a:rPr lang="en-US" smtClean="0"/>
              <a:t>‹#›</a:t>
            </a:fld>
            <a:endParaRPr lang="en-US"/>
          </a:p>
        </p:txBody>
      </p:sp>
    </p:spTree>
    <p:extLst>
      <p:ext uri="{BB962C8B-B14F-4D97-AF65-F5344CB8AC3E}">
        <p14:creationId xmlns:p14="http://schemas.microsoft.com/office/powerpoint/2010/main" val="1652060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48BC69C-CBC9-4012-83E6-527E44E5C518}" type="datetimeFigureOut">
              <a:rPr lang="en-US" smtClean="0"/>
              <a:t>6/25/26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00821B-B95F-417B-8FDC-1FBDBC9CB6F8}" type="slidenum">
              <a:rPr lang="en-US" smtClean="0"/>
              <a:t>‹#›</a:t>
            </a:fld>
            <a:endParaRPr lang="en-US"/>
          </a:p>
        </p:txBody>
      </p:sp>
    </p:spTree>
    <p:extLst>
      <p:ext uri="{BB962C8B-B14F-4D97-AF65-F5344CB8AC3E}">
        <p14:creationId xmlns:p14="http://schemas.microsoft.com/office/powerpoint/2010/main" val="1198953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8BC69C-CBC9-4012-83E6-527E44E5C518}" type="datetimeFigureOut">
              <a:rPr lang="en-US" smtClean="0"/>
              <a:t>6/25/26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00821B-B95F-417B-8FDC-1FBDBC9CB6F8}" type="slidenum">
              <a:rPr lang="en-US" smtClean="0"/>
              <a:t>‹#›</a:t>
            </a:fld>
            <a:endParaRPr lang="en-US"/>
          </a:p>
        </p:txBody>
      </p:sp>
    </p:spTree>
    <p:extLst>
      <p:ext uri="{BB962C8B-B14F-4D97-AF65-F5344CB8AC3E}">
        <p14:creationId xmlns:p14="http://schemas.microsoft.com/office/powerpoint/2010/main" val="31916745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latin typeface="Helvetica" pitchFamily="2" charset="0"/>
              </a:rPr>
              <a:t>Membership Selection Process Overview</a:t>
            </a:r>
          </a:p>
        </p:txBody>
      </p:sp>
      <p:sp>
        <p:nvSpPr>
          <p:cNvPr id="3" name="Subtitle 2"/>
          <p:cNvSpPr>
            <a:spLocks noGrp="1"/>
          </p:cNvSpPr>
          <p:nvPr>
            <p:ph type="subTitle" idx="1"/>
          </p:nvPr>
        </p:nvSpPr>
        <p:spPr/>
        <p:txBody>
          <a:bodyPr>
            <a:normAutofit/>
          </a:bodyPr>
          <a:lstStyle/>
          <a:p>
            <a:endParaRPr lang="en-US" dirty="0">
              <a:latin typeface="Helvetica" pitchFamily="2" charset="0"/>
            </a:endParaRPr>
          </a:p>
          <a:p>
            <a:r>
              <a:rPr lang="en-US" dirty="0">
                <a:latin typeface="Helvetica" pitchFamily="2" charset="0"/>
              </a:rPr>
              <a:t>MAHC ANNUAL BOARD MEETING </a:t>
            </a:r>
          </a:p>
          <a:p>
            <a:r>
              <a:rPr lang="en-US" dirty="0">
                <a:latin typeface="Helvetica" pitchFamily="2" charset="0"/>
              </a:rPr>
              <a:t>APRIL 2026</a:t>
            </a:r>
            <a:endParaRPr lang="en-US" sz="2400" dirty="0">
              <a:latin typeface="Helvetica" pitchFamily="2" charset="0"/>
            </a:endParaRPr>
          </a:p>
        </p:txBody>
      </p:sp>
    </p:spTree>
    <p:extLst>
      <p:ext uri="{BB962C8B-B14F-4D97-AF65-F5344CB8AC3E}">
        <p14:creationId xmlns:p14="http://schemas.microsoft.com/office/powerpoint/2010/main" val="541897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Helvetica" pitchFamily="2" charset="0"/>
              </a:rPr>
              <a:t>WHAT is MEMBERSHIP SELECTION? </a:t>
            </a:r>
          </a:p>
        </p:txBody>
      </p:sp>
      <p:sp>
        <p:nvSpPr>
          <p:cNvPr id="3" name="Content Placeholder 2"/>
          <p:cNvSpPr>
            <a:spLocks noGrp="1"/>
          </p:cNvSpPr>
          <p:nvPr>
            <p:ph idx="1"/>
          </p:nvPr>
        </p:nvSpPr>
        <p:spPr>
          <a:xfrm>
            <a:off x="360005" y="2111131"/>
            <a:ext cx="11213868" cy="3973146"/>
          </a:xfrm>
        </p:spPr>
        <p:txBody>
          <a:bodyPr>
            <a:normAutofit/>
          </a:bodyPr>
          <a:lstStyle/>
          <a:p>
            <a:pPr marL="0" indent="0">
              <a:buNone/>
            </a:pPr>
            <a:endParaRPr lang="en-US" sz="1800" dirty="0">
              <a:solidFill>
                <a:srgbClr val="333333"/>
              </a:solidFill>
              <a:latin typeface="Helvetica" panose="020B0604020202020204" pitchFamily="34" charset="0"/>
            </a:endParaRPr>
          </a:p>
          <a:p>
            <a:r>
              <a:rPr lang="en-US" sz="1800" dirty="0">
                <a:solidFill>
                  <a:srgbClr val="333333"/>
                </a:solidFill>
                <a:latin typeface="Helvetica" panose="020B0604020202020204" pitchFamily="34" charset="0"/>
              </a:rPr>
              <a:t>One of the most important parts of any housing cooperative is its people - the members of the co-op, who come together to form/manage the organization for a common purpose and who collectively own the co-op and become responsible for its success or failure.</a:t>
            </a:r>
          </a:p>
          <a:p>
            <a:r>
              <a:rPr lang="en-US" sz="1800" dirty="0">
                <a:solidFill>
                  <a:srgbClr val="333333"/>
                </a:solidFill>
                <a:latin typeface="Helvetica" panose="020B0604020202020204" pitchFamily="34" charset="0"/>
              </a:rPr>
              <a:t>Housing Cooperative Membership Selection is the process by which new applicants are approved for membership in the co-op. </a:t>
            </a:r>
          </a:p>
          <a:p>
            <a:r>
              <a:rPr lang="en-US" sz="1800" dirty="0">
                <a:solidFill>
                  <a:srgbClr val="333333"/>
                </a:solidFill>
                <a:latin typeface="Helvetica" panose="020B0604020202020204" pitchFamily="34" charset="0"/>
              </a:rPr>
              <a:t>The process typically involves some type of marketing of the membership opportunity, an application, background/financial checks (credit, references, income), interviews, and orientation to ensure fit, culminating in Board decision making, typically focusing on financial ability, understanding co-op principles, and willingness to participate in community governance for shared, affordable housing.</a:t>
            </a:r>
          </a:p>
          <a:p>
            <a:r>
              <a:rPr lang="en-US" sz="1800" dirty="0">
                <a:solidFill>
                  <a:srgbClr val="333333"/>
                </a:solidFill>
                <a:latin typeface="Helvetica" panose="020B0604020202020204" pitchFamily="34" charset="0"/>
              </a:rPr>
              <a:t>The process is generally determined by the co-ops governing documents (articles of incorporation &amp; by-laws) and applicable co-op policies.</a:t>
            </a:r>
          </a:p>
          <a:p>
            <a:r>
              <a:rPr lang="en-US" sz="1800" dirty="0">
                <a:solidFill>
                  <a:srgbClr val="333333"/>
                </a:solidFill>
                <a:latin typeface="Helvetica" panose="020B0604020202020204" pitchFamily="34" charset="0"/>
              </a:rPr>
              <a:t>The process is also subject to applicable laws regarding fair housing.</a:t>
            </a:r>
            <a:endParaRPr lang="en-US" sz="1800" dirty="0"/>
          </a:p>
        </p:txBody>
      </p:sp>
    </p:spTree>
    <p:extLst>
      <p:ext uri="{BB962C8B-B14F-4D97-AF65-F5344CB8AC3E}">
        <p14:creationId xmlns:p14="http://schemas.microsoft.com/office/powerpoint/2010/main" val="3710459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7538" y="595296"/>
            <a:ext cx="10573042" cy="706964"/>
          </a:xfrm>
        </p:spPr>
        <p:txBody>
          <a:bodyPr>
            <a:normAutofit/>
          </a:bodyPr>
          <a:lstStyle/>
          <a:p>
            <a:r>
              <a:rPr lang="en-US" dirty="0">
                <a:latin typeface="Helvetica" pitchFamily="2" charset="0"/>
              </a:rPr>
              <a:t>Type of Cooperative CAN Affect Selection</a:t>
            </a:r>
          </a:p>
        </p:txBody>
      </p:sp>
      <p:sp>
        <p:nvSpPr>
          <p:cNvPr id="4" name="Rectangle 1"/>
          <p:cNvSpPr>
            <a:spLocks noGrp="1" noChangeArrowheads="1"/>
          </p:cNvSpPr>
          <p:nvPr>
            <p:ph idx="1"/>
          </p:nvPr>
        </p:nvSpPr>
        <p:spPr bwMode="auto">
          <a:xfrm>
            <a:off x="527538" y="1609345"/>
            <a:ext cx="11183815" cy="501675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rgbClr val="0A0A0A"/>
                </a:solidFill>
                <a:effectLst/>
                <a:latin typeface="Helvetica" pitchFamily="2" charset="0"/>
              </a:rPr>
              <a:t>Limited-Equity Co-ops:</a:t>
            </a:r>
            <a:r>
              <a:rPr kumimoji="0" lang="en-US" altLang="en-US" b="0" i="0" u="none" strike="noStrike" cap="none" normalizeH="0" baseline="0" dirty="0">
                <a:ln>
                  <a:noFill/>
                </a:ln>
                <a:solidFill>
                  <a:srgbClr val="0A0A0A"/>
                </a:solidFill>
                <a:effectLst/>
                <a:latin typeface="Helvetica" pitchFamily="2" charset="0"/>
              </a:rPr>
              <a:t> Focus on affordability, often with capped resale prices to maintain long-term affordability.</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b="0" i="0" u="none" strike="noStrike" cap="none" normalizeH="0" baseline="0" dirty="0">
              <a:ln>
                <a:noFill/>
              </a:ln>
              <a:solidFill>
                <a:srgbClr val="0A0A0A"/>
              </a:solidFill>
              <a:effectLst/>
              <a:latin typeface="Helvetica" pitchFamily="2"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rgbClr val="0A0A0A"/>
                </a:solidFill>
                <a:effectLst/>
                <a:latin typeface="Helvetica" pitchFamily="2" charset="0"/>
              </a:rPr>
              <a:t>Market-Rate Co-ops:</a:t>
            </a:r>
            <a:r>
              <a:rPr kumimoji="0" lang="en-US" altLang="en-US" b="0" i="0" u="none" strike="noStrike" cap="none" normalizeH="0" baseline="0" dirty="0">
                <a:ln>
                  <a:noFill/>
                </a:ln>
                <a:solidFill>
                  <a:srgbClr val="0A0A0A"/>
                </a:solidFill>
                <a:effectLst/>
                <a:latin typeface="Helvetica" pitchFamily="2" charset="0"/>
              </a:rPr>
              <a:t> Shares are sold at market value, similar to traditional real estate.</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b="0" i="0" u="none" strike="noStrike" cap="none" normalizeH="0" baseline="0" dirty="0">
              <a:ln>
                <a:noFill/>
              </a:ln>
              <a:solidFill>
                <a:srgbClr val="0A0A0A"/>
              </a:solidFill>
              <a:effectLst/>
              <a:latin typeface="Helvetica" pitchFamily="2"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rgbClr val="0A0A0A"/>
                </a:solidFill>
                <a:effectLst/>
                <a:latin typeface="Helvetica" pitchFamily="2" charset="0"/>
              </a:rPr>
              <a:t>Zero-Equity</a:t>
            </a:r>
            <a:r>
              <a:rPr kumimoji="0" lang="en-US" altLang="en-US" b="1" i="0" u="none" strike="noStrike" cap="none" normalizeH="0" dirty="0">
                <a:ln>
                  <a:noFill/>
                </a:ln>
                <a:solidFill>
                  <a:srgbClr val="0A0A0A"/>
                </a:solidFill>
                <a:effectLst/>
                <a:latin typeface="Helvetica" pitchFamily="2" charset="0"/>
              </a:rPr>
              <a:t> Co-ops: </a:t>
            </a:r>
            <a:r>
              <a:rPr kumimoji="0" lang="en-US" altLang="en-US" i="0" u="none" strike="noStrike" cap="none" normalizeH="0" dirty="0">
                <a:ln>
                  <a:noFill/>
                </a:ln>
                <a:solidFill>
                  <a:srgbClr val="0A0A0A"/>
                </a:solidFill>
                <a:effectLst/>
                <a:latin typeface="Helvetica" pitchFamily="2" charset="0"/>
              </a:rPr>
              <a:t>Members pay monthly fees, but do not build equity. (they are often lower-income, subsidized housing programs)</a:t>
            </a: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b="1" baseline="0" dirty="0">
              <a:solidFill>
                <a:srgbClr val="0A0A0A"/>
              </a:solidFill>
              <a:latin typeface="Helvetica" pitchFamily="2"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rgbClr val="0A0A0A"/>
                </a:solidFill>
                <a:effectLst/>
                <a:latin typeface="Helvetica" pitchFamily="2" charset="0"/>
              </a:rPr>
              <a:t>Leasing Co-ops:</a:t>
            </a:r>
            <a:r>
              <a:rPr kumimoji="0" lang="en-US" altLang="en-US" b="0" i="0" u="none" strike="noStrike" cap="none" normalizeH="0" baseline="0" dirty="0">
                <a:ln>
                  <a:noFill/>
                </a:ln>
                <a:solidFill>
                  <a:srgbClr val="0A0A0A"/>
                </a:solidFill>
                <a:effectLst/>
                <a:latin typeface="Helvetica" pitchFamily="2" charset="0"/>
              </a:rPr>
              <a:t> Often used for student housing where members are technically tenants but participate in democratic management.</a:t>
            </a:r>
            <a:r>
              <a:rPr kumimoji="0" lang="en-US" altLang="en-US" sz="1200" b="0" i="0" u="none" strike="noStrike" cap="none" normalizeH="0" baseline="0" dirty="0">
                <a:ln>
                  <a:noFill/>
                </a:ln>
                <a:solidFill>
                  <a:srgbClr val="0A0A0A"/>
                </a:solidFill>
                <a:effectLst/>
                <a:latin typeface="Helvetica" pitchFamily="2"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Helvetica" pitchFamily="2" charset="0"/>
            </a:endParaRPr>
          </a:p>
        </p:txBody>
      </p:sp>
    </p:spTree>
    <p:extLst>
      <p:ext uri="{BB962C8B-B14F-4D97-AF65-F5344CB8AC3E}">
        <p14:creationId xmlns:p14="http://schemas.microsoft.com/office/powerpoint/2010/main" val="3198993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354" y="743754"/>
            <a:ext cx="8761413" cy="706964"/>
          </a:xfrm>
        </p:spPr>
        <p:txBody>
          <a:bodyPr>
            <a:normAutofit/>
          </a:bodyPr>
          <a:lstStyle/>
          <a:p>
            <a:r>
              <a:rPr lang="en-US" dirty="0"/>
              <a:t>Key Steps in the Selection Process</a:t>
            </a:r>
          </a:p>
        </p:txBody>
      </p:sp>
      <p:sp>
        <p:nvSpPr>
          <p:cNvPr id="3" name="Content Placeholder 2"/>
          <p:cNvSpPr>
            <a:spLocks noGrp="1"/>
          </p:cNvSpPr>
          <p:nvPr>
            <p:ph idx="1"/>
          </p:nvPr>
        </p:nvSpPr>
        <p:spPr>
          <a:xfrm>
            <a:off x="281354" y="1770251"/>
            <a:ext cx="11588739" cy="4192955"/>
          </a:xfrm>
        </p:spPr>
        <p:txBody>
          <a:bodyPr>
            <a:noAutofit/>
          </a:bodyPr>
          <a:lstStyle/>
          <a:p>
            <a:pPr>
              <a:buFont typeface="+mj-lt"/>
              <a:buAutoNum type="arabicPeriod"/>
            </a:pPr>
            <a:r>
              <a:rPr lang="en-US" sz="1800" b="1" dirty="0">
                <a:solidFill>
                  <a:srgbClr val="333333"/>
                </a:solidFill>
                <a:latin typeface="Helvetica" panose="020B0604020202020204" pitchFamily="34" charset="0"/>
              </a:rPr>
              <a:t>Application Submission:</a:t>
            </a:r>
            <a:r>
              <a:rPr lang="en-US" sz="1800" dirty="0">
                <a:solidFill>
                  <a:srgbClr val="333333"/>
                </a:solidFill>
                <a:latin typeface="Helvetica" panose="020B0604020202020204" pitchFamily="34" charset="0"/>
              </a:rPr>
              <a:t> The applicant(s) submits an application, often after attending an information session, detailing their interest and qualifications.</a:t>
            </a:r>
          </a:p>
          <a:p>
            <a:pPr>
              <a:buFont typeface="+mj-lt"/>
              <a:buAutoNum type="arabicPeriod"/>
            </a:pPr>
            <a:r>
              <a:rPr lang="en-US" sz="1800" b="1" dirty="0">
                <a:solidFill>
                  <a:srgbClr val="333333"/>
                </a:solidFill>
                <a:latin typeface="Helvetica" panose="020B0604020202020204" pitchFamily="34" charset="0"/>
              </a:rPr>
              <a:t>Pre-Screening &amp; Vetting:</a:t>
            </a:r>
            <a:r>
              <a:rPr lang="en-US" sz="1800" dirty="0">
                <a:solidFill>
                  <a:srgbClr val="333333"/>
                </a:solidFill>
                <a:latin typeface="Helvetica" panose="020B0604020202020204" pitchFamily="34" charset="0"/>
              </a:rPr>
              <a:t> A Membership Committee or board member/property manager reviews the application for basic fit, checking the applicant’s:</a:t>
            </a:r>
          </a:p>
          <a:p>
            <a:pPr marL="228600" lvl="1" indent="0">
              <a:buNone/>
            </a:pPr>
            <a:r>
              <a:rPr lang="en-US" sz="1800" b="1" dirty="0">
                <a:solidFill>
                  <a:srgbClr val="333333"/>
                </a:solidFill>
                <a:latin typeface="Helvetica" panose="020B0604020202020204" pitchFamily="34" charset="0"/>
              </a:rPr>
              <a:t> Financials:</a:t>
            </a:r>
            <a:r>
              <a:rPr lang="en-US" sz="1800" dirty="0">
                <a:solidFill>
                  <a:srgbClr val="333333"/>
                </a:solidFill>
                <a:latin typeface="Helvetica" panose="020B0604020202020204" pitchFamily="34" charset="0"/>
              </a:rPr>
              <a:t> Credit history, income verification.</a:t>
            </a:r>
          </a:p>
          <a:p>
            <a:pPr marL="228600" lvl="1" indent="0">
              <a:buNone/>
            </a:pPr>
            <a:r>
              <a:rPr lang="en-US" sz="1800" b="1" dirty="0">
                <a:solidFill>
                  <a:srgbClr val="333333"/>
                </a:solidFill>
                <a:latin typeface="Helvetica" panose="020B0604020202020204" pitchFamily="34" charset="0"/>
              </a:rPr>
              <a:t> Housing History:</a:t>
            </a:r>
            <a:r>
              <a:rPr lang="en-US" sz="1800" dirty="0">
                <a:solidFill>
                  <a:srgbClr val="333333"/>
                </a:solidFill>
                <a:latin typeface="Helvetica" panose="020B0604020202020204" pitchFamily="34" charset="0"/>
              </a:rPr>
              <a:t> Landlord references, behavioral history.</a:t>
            </a:r>
          </a:p>
          <a:p>
            <a:pPr marL="228600" lvl="1" indent="0">
              <a:buNone/>
            </a:pPr>
            <a:r>
              <a:rPr lang="en-US" sz="1800" b="1" dirty="0">
                <a:solidFill>
                  <a:srgbClr val="333333"/>
                </a:solidFill>
                <a:latin typeface="Helvetica" panose="020B0604020202020204" pitchFamily="34" charset="0"/>
              </a:rPr>
              <a:t> Background:</a:t>
            </a:r>
            <a:r>
              <a:rPr lang="en-US" sz="1800" dirty="0">
                <a:solidFill>
                  <a:srgbClr val="333333"/>
                </a:solidFill>
                <a:latin typeface="Helvetica" panose="020B0604020202020204" pitchFamily="34" charset="0"/>
              </a:rPr>
              <a:t> Criminal checks (depending on co-op policy).</a:t>
            </a:r>
          </a:p>
          <a:p>
            <a:pPr marL="228600" lvl="1" indent="0">
              <a:buNone/>
            </a:pPr>
            <a:r>
              <a:rPr lang="en-US" sz="1800" b="1" dirty="0">
                <a:solidFill>
                  <a:srgbClr val="333333"/>
                </a:solidFill>
                <a:latin typeface="Helvetica" panose="020B0604020202020204" pitchFamily="34" charset="0"/>
              </a:rPr>
              <a:t> Fit:</a:t>
            </a:r>
            <a:r>
              <a:rPr lang="en-US" sz="1800" dirty="0">
                <a:solidFill>
                  <a:srgbClr val="333333"/>
                </a:solidFill>
                <a:latin typeface="Helvetica" panose="020B0604020202020204" pitchFamily="34" charset="0"/>
              </a:rPr>
              <a:t> Alignment with the co-op's mission (e.g., families, seniors, specific needs).</a:t>
            </a:r>
          </a:p>
          <a:p>
            <a:pPr>
              <a:buFont typeface="+mj-lt"/>
              <a:buAutoNum type="arabicPeriod"/>
            </a:pPr>
            <a:r>
              <a:rPr lang="en-US" sz="1800" b="1" dirty="0">
                <a:solidFill>
                  <a:srgbClr val="333333"/>
                </a:solidFill>
                <a:latin typeface="Helvetica" panose="020B0604020202020204" pitchFamily="34" charset="0"/>
              </a:rPr>
              <a:t>Orientation: </a:t>
            </a:r>
            <a:r>
              <a:rPr lang="en-US" sz="1800" dirty="0">
                <a:solidFill>
                  <a:srgbClr val="333333"/>
                </a:solidFill>
                <a:latin typeface="Helvetica" panose="020B0604020202020204" pitchFamily="34" charset="0"/>
              </a:rPr>
              <a:t>The applicant(s) attends a co-op orientation to learn about co-op principles, rules, and responsibilities.</a:t>
            </a:r>
          </a:p>
          <a:p>
            <a:pPr>
              <a:buFont typeface="+mj-lt"/>
              <a:buAutoNum type="arabicPeriod"/>
            </a:pPr>
            <a:r>
              <a:rPr lang="en-US" sz="1800" b="1" dirty="0">
                <a:solidFill>
                  <a:srgbClr val="333333"/>
                </a:solidFill>
                <a:latin typeface="Helvetica" panose="020B0604020202020204" pitchFamily="34" charset="0"/>
              </a:rPr>
              <a:t>Interview:</a:t>
            </a:r>
            <a:r>
              <a:rPr lang="en-US" sz="1800" dirty="0">
                <a:solidFill>
                  <a:srgbClr val="333333"/>
                </a:solidFill>
                <a:latin typeface="Helvetica" panose="020B0604020202020204" pitchFamily="34" charset="0"/>
              </a:rPr>
              <a:t> The applicant(s) meet with the membership committee or board to discuss the application, motivations, and compatibility with the co-op community.</a:t>
            </a:r>
          </a:p>
          <a:p>
            <a:pPr>
              <a:buFont typeface="+mj-lt"/>
              <a:buAutoNum type="arabicPeriod"/>
            </a:pPr>
            <a:r>
              <a:rPr lang="en-US" sz="1800" b="1" dirty="0">
                <a:solidFill>
                  <a:srgbClr val="333333"/>
                </a:solidFill>
                <a:latin typeface="Helvetica" panose="020B0604020202020204" pitchFamily="34" charset="0"/>
              </a:rPr>
              <a:t>Board Decision:</a:t>
            </a:r>
            <a:r>
              <a:rPr lang="en-US" sz="1800" dirty="0">
                <a:solidFill>
                  <a:srgbClr val="333333"/>
                </a:solidFill>
                <a:latin typeface="Helvetica" panose="020B0604020202020204" pitchFamily="34" charset="0"/>
              </a:rPr>
              <a:t> The Membership Selection committee recommends approval or denial, with the Board making the final decision.</a:t>
            </a:r>
          </a:p>
        </p:txBody>
      </p:sp>
    </p:spTree>
    <p:extLst>
      <p:ext uri="{BB962C8B-B14F-4D97-AF65-F5344CB8AC3E}">
        <p14:creationId xmlns:p14="http://schemas.microsoft.com/office/powerpoint/2010/main" val="17347013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3916" y="694028"/>
            <a:ext cx="8761413" cy="706964"/>
          </a:xfrm>
        </p:spPr>
        <p:txBody>
          <a:bodyPr>
            <a:normAutofit/>
          </a:bodyPr>
          <a:lstStyle/>
          <a:p>
            <a:r>
              <a:rPr lang="en-US" dirty="0">
                <a:latin typeface="Helvetica" pitchFamily="2" charset="0"/>
              </a:rPr>
              <a:t>Legal and Ethical Considerations</a:t>
            </a:r>
          </a:p>
        </p:txBody>
      </p:sp>
      <p:sp>
        <p:nvSpPr>
          <p:cNvPr id="4" name="Rectangle 1"/>
          <p:cNvSpPr>
            <a:spLocks noGrp="1" noChangeArrowheads="1"/>
          </p:cNvSpPr>
          <p:nvPr>
            <p:ph idx="1"/>
          </p:nvPr>
        </p:nvSpPr>
        <p:spPr bwMode="auto">
          <a:xfrm>
            <a:off x="553916" y="1578562"/>
            <a:ext cx="10920046" cy="486287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rgbClr val="0A0A0A"/>
                </a:solidFill>
                <a:effectLst/>
                <a:latin typeface="Helvetica" pitchFamily="2" charset="0"/>
              </a:rPr>
              <a:t>Fair Housing:</a:t>
            </a:r>
            <a:r>
              <a:rPr kumimoji="0" lang="en-US" altLang="en-US" b="0" i="0" u="none" strike="noStrike" cap="none" normalizeH="0" baseline="0" dirty="0">
                <a:ln>
                  <a:noFill/>
                </a:ln>
                <a:solidFill>
                  <a:srgbClr val="0A0A0A"/>
                </a:solidFill>
                <a:effectLst/>
                <a:latin typeface="Helvetica" pitchFamily="2" charset="0"/>
              </a:rPr>
              <a:t> Selection must adhere to Fair Housing laws, prohibiting discrimination based on race, religion, sex, national origin, familial status, or disability - and</a:t>
            </a:r>
            <a:r>
              <a:rPr kumimoji="0" lang="en-US" altLang="en-US" b="0" i="0" u="none" strike="noStrike" cap="none" normalizeH="0" dirty="0">
                <a:ln>
                  <a:noFill/>
                </a:ln>
                <a:solidFill>
                  <a:srgbClr val="0A0A0A"/>
                </a:solidFill>
                <a:effectLst/>
                <a:latin typeface="Helvetica" pitchFamily="2" charset="0"/>
              </a:rPr>
              <a:t> more under MA law</a:t>
            </a:r>
            <a:r>
              <a:rPr kumimoji="0" lang="en-US" altLang="en-US" b="0" i="0" u="none" strike="noStrike" cap="none" normalizeH="0" baseline="0" dirty="0">
                <a:ln>
                  <a:noFill/>
                </a:ln>
                <a:solidFill>
                  <a:srgbClr val="0A0A0A"/>
                </a:solidFill>
                <a:effectLst/>
                <a:latin typeface="Helvetica" pitchFamily="2" charset="0"/>
              </a:rPr>
              <a: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b="0" i="0" u="none" strike="noStrike" cap="none" normalizeH="0" baseline="0" dirty="0">
              <a:ln>
                <a:noFill/>
              </a:ln>
              <a:solidFill>
                <a:srgbClr val="0A0A0A"/>
              </a:solidFill>
              <a:effectLst/>
              <a:latin typeface="Helvetica" pitchFamily="2"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rgbClr val="0A0A0A"/>
                </a:solidFill>
                <a:effectLst/>
                <a:latin typeface="Helvetica" pitchFamily="2" charset="0"/>
              </a:rPr>
              <a:t>Conflicts of Interest:</a:t>
            </a:r>
            <a:r>
              <a:rPr kumimoji="0" lang="en-US" altLang="en-US" b="0" i="0" u="none" strike="noStrike" cap="none" normalizeH="0" baseline="0" dirty="0">
                <a:ln>
                  <a:noFill/>
                </a:ln>
                <a:solidFill>
                  <a:srgbClr val="0A0A0A"/>
                </a:solidFill>
                <a:effectLst/>
                <a:latin typeface="Helvetica" pitchFamily="2" charset="0"/>
              </a:rPr>
              <a:t> Selection committee members must avoid conflicts of interest, such as interviewing friends or family, and should recuse themselves if necessary.</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b="0" i="0" u="none" strike="noStrike" cap="none" normalizeH="0" baseline="0" dirty="0">
              <a:ln>
                <a:noFill/>
              </a:ln>
              <a:solidFill>
                <a:srgbClr val="0A0A0A"/>
              </a:solidFill>
              <a:effectLst/>
              <a:latin typeface="Helvetica" pitchFamily="2"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rgbClr val="0A0A0A"/>
                </a:solidFill>
                <a:effectLst/>
                <a:latin typeface="Helvetica" pitchFamily="2" charset="0"/>
              </a:rPr>
              <a:t>Confidentiality:</a:t>
            </a:r>
            <a:r>
              <a:rPr kumimoji="0" lang="en-US" altLang="en-US" b="0" i="0" u="none" strike="noStrike" cap="none" normalizeH="0" baseline="0" dirty="0">
                <a:ln>
                  <a:noFill/>
                </a:ln>
                <a:solidFill>
                  <a:srgbClr val="0A0A0A"/>
                </a:solidFill>
                <a:effectLst/>
                <a:latin typeface="Helvetica" pitchFamily="2" charset="0"/>
              </a:rPr>
              <a:t> Financial information and background checks must be kept confidential. Laws regarding</a:t>
            </a:r>
            <a:r>
              <a:rPr kumimoji="0" lang="en-US" altLang="en-US" b="0" i="0" u="none" strike="noStrike" cap="none" normalizeH="0" dirty="0">
                <a:ln>
                  <a:noFill/>
                </a:ln>
                <a:solidFill>
                  <a:srgbClr val="0A0A0A"/>
                </a:solidFill>
                <a:effectLst/>
                <a:latin typeface="Helvetica" pitchFamily="2" charset="0"/>
              </a:rPr>
              <a:t> credit checks apply. </a:t>
            </a:r>
            <a:endParaRPr kumimoji="0" lang="en-US" altLang="en-US" b="0" i="0" u="none" strike="noStrike" cap="none" normalizeH="0" baseline="0" dirty="0">
              <a:ln>
                <a:noFill/>
              </a:ln>
              <a:solidFill>
                <a:srgbClr val="0A0A0A"/>
              </a:solidFill>
              <a:effectLst/>
              <a:latin typeface="Helvetica"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3600" b="0" i="0" u="none" strike="noStrike" cap="none" normalizeH="0" baseline="0" dirty="0">
              <a:ln>
                <a:noFill/>
              </a:ln>
              <a:solidFill>
                <a:schemeClr val="tx1"/>
              </a:solidFill>
              <a:effectLst/>
              <a:latin typeface="Helvetica" pitchFamily="2" charset="0"/>
            </a:endParaRPr>
          </a:p>
        </p:txBody>
      </p:sp>
    </p:spTree>
    <p:extLst>
      <p:ext uri="{BB962C8B-B14F-4D97-AF65-F5344CB8AC3E}">
        <p14:creationId xmlns:p14="http://schemas.microsoft.com/office/powerpoint/2010/main" val="20770319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1441</Words>
  <Application>Microsoft Macintosh PowerPoint</Application>
  <PresentationFormat>Widescreen</PresentationFormat>
  <Paragraphs>73</Paragraphs>
  <Slides>5</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helvetica</vt:lpstr>
      <vt:lpstr>helvetica</vt:lpstr>
      <vt:lpstr>Office Theme</vt:lpstr>
      <vt:lpstr>Membership Selection Process Overview</vt:lpstr>
      <vt:lpstr>WHAT is MEMBERSHIP SELECTION? </vt:lpstr>
      <vt:lpstr>Type of Cooperative CAN Affect Selection</vt:lpstr>
      <vt:lpstr>Key Steps in the Selection Process</vt:lpstr>
      <vt:lpstr>Legal and Ethical Considerations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Membership Selection Process Overview</dc:title>
  <dc:creator>Marty J. Duvall</dc:creator>
  <cp:lastModifiedBy>Grant Young</cp:lastModifiedBy>
  <cp:revision>2</cp:revision>
  <dcterms:created xsi:type="dcterms:W3CDTF">2026-05-04T18:06:46Z</dcterms:created>
  <dcterms:modified xsi:type="dcterms:W3CDTF">2026-06-25T21:25:48Z</dcterms:modified>
</cp:coreProperties>
</file>