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22" d="100"/>
          <a:sy n="122" d="100"/>
        </p:scale>
        <p:origin x="36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AC4617-B28B-4A56-86ED-7C9737559527}" type="datetimeFigureOut">
              <a:rPr lang="en-US" smtClean="0"/>
              <a:t>6/25/26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87E2BC-748F-4968-B44B-87EDAE8CC823}" type="slidenum">
              <a:rPr lang="en-US" smtClean="0"/>
              <a:t>‹#›</a:t>
            </a:fld>
            <a:endParaRPr lang="en-US"/>
          </a:p>
        </p:txBody>
      </p:sp>
    </p:spTree>
    <p:extLst>
      <p:ext uri="{BB962C8B-B14F-4D97-AF65-F5344CB8AC3E}">
        <p14:creationId xmlns:p14="http://schemas.microsoft.com/office/powerpoint/2010/main" val="27914229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Dive IN…</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8A8CD1-1B0D-41A8-91A1-5925119675F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5531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320244"/>
            <a:ext cx="5695122" cy="4525582"/>
          </a:xfrm>
        </p:spPr>
        <p:txBody>
          <a:bodyPr/>
          <a:lstStyle/>
          <a:p>
            <a:r>
              <a:rPr lang="en-US" b="0" i="0" kern="1200" dirty="0">
                <a:solidFill>
                  <a:schemeClr val="tx1"/>
                </a:solidFill>
                <a:effectLst/>
                <a:latin typeface="+mn-lt"/>
                <a:ea typeface="+mn-ea"/>
                <a:cs typeface="+mn-cs"/>
              </a:rPr>
              <a:t>Begin by asking </a:t>
            </a:r>
            <a:r>
              <a:rPr lang="en-US" dirty="0"/>
              <a:t>PANEL: and everyone here to think and talk </a:t>
            </a:r>
            <a:r>
              <a:rPr lang="en-US" dirty="0" err="1"/>
              <a:t>abit</a:t>
            </a:r>
            <a:r>
              <a:rPr lang="en-US" dirty="0"/>
              <a:t> about Who is involved it their processes and WHY it matters who is involved?</a:t>
            </a:r>
          </a:p>
          <a:p>
            <a:endParaRPr lang="en-US" dirty="0"/>
          </a:p>
          <a:p>
            <a:r>
              <a:rPr lang="en-US" dirty="0"/>
              <a:t>For me I think </a:t>
            </a:r>
            <a:r>
              <a:rPr lang="en-US" dirty="0" err="1"/>
              <a:t>abit</a:t>
            </a:r>
            <a:r>
              <a:rPr lang="en-US" dirty="0"/>
              <a:t> about the 7 principles – </a:t>
            </a:r>
          </a:p>
          <a:p>
            <a:r>
              <a:rPr lang="en-US" dirty="0"/>
              <a:t>The </a:t>
            </a:r>
            <a:r>
              <a:rPr lang="en-US" u="sng" dirty="0"/>
              <a:t>democratic model of cooperative </a:t>
            </a:r>
            <a:r>
              <a:rPr lang="en-US" dirty="0"/>
              <a:t>housing is based on the idea that </a:t>
            </a:r>
            <a:r>
              <a:rPr lang="en-US" u="sng" dirty="0"/>
              <a:t>all members have a say in decisions that affect the property and the community. Instead of a single person or entity making the decisions,</a:t>
            </a:r>
            <a:r>
              <a:rPr lang="en-US" dirty="0"/>
              <a:t> management is done collectively. </a:t>
            </a:r>
          </a:p>
          <a:p>
            <a:r>
              <a:rPr lang="en-US" dirty="0"/>
              <a:t>Each member can vote on important matters such as the budget, improvements, rules of coexistence and maintenance of the property, which encourages more transparent and equitable management. In addition, each member has one vote, regardless of the number of shares they own, which guarantees equality in the decision - making process. Decisions are made in democratic meetings, where relevant issues are discussed and voted on, which promotes collaboration and solidarity among members. This model also implies </a:t>
            </a:r>
            <a:r>
              <a:rPr lang="en-US" b="1" dirty="0"/>
              <a:t>shared responsibility, as members not only participate in decisions, but are also responsible for the care and maintenance of the building and its common services, creating a fairer and more participatory environment</a:t>
            </a:r>
            <a:r>
              <a:rPr lang="en-US" dirty="0"/>
              <a:t>.  - </a:t>
            </a:r>
            <a:r>
              <a:rPr lang="en-US" b="1" dirty="0"/>
              <a:t>Don’t want the most problematic person in my building or someone who doesn’t understand our rules/procedures </a:t>
            </a:r>
            <a:r>
              <a:rPr lang="en-US" b="1" dirty="0" err="1"/>
              <a:t>etc</a:t>
            </a:r>
            <a:r>
              <a:rPr lang="en-US" b="1" dirty="0"/>
              <a:t> -  </a:t>
            </a:r>
          </a:p>
          <a:p>
            <a:endParaRPr lang="en-US" dirty="0"/>
          </a:p>
          <a:p>
            <a:r>
              <a:rPr lang="en-US" b="1" dirty="0"/>
              <a:t>SO WHO IS INVOLVED IN YOUR PROCESS? </a:t>
            </a:r>
          </a:p>
          <a:p>
            <a:r>
              <a:rPr lang="en-US" b="1" dirty="0"/>
              <a:t>ANYONE DELEGATE THIS COMPLETELY or IN PART TO PROP MGMT or others? </a:t>
            </a:r>
          </a:p>
          <a:p>
            <a:endParaRPr lang="en-US" sz="1400" b="1" dirty="0"/>
          </a:p>
          <a:p>
            <a:r>
              <a:rPr lang="en-US" b="1" dirty="0"/>
              <a:t>WHAT TYPES OF TRAINING HAVE THOSE INVOLVED IN PROCESS GONE THRU? HOW OFTEN DOES THIS OCCUR?MANADATORY OR OPTIONAL? </a:t>
            </a:r>
          </a:p>
          <a:p>
            <a:r>
              <a:rPr lang="en-US" b="1" i="0" kern="1200" dirty="0">
                <a:solidFill>
                  <a:schemeClr val="tx1"/>
                </a:solidFill>
                <a:effectLst/>
              </a:rPr>
              <a:t> </a:t>
            </a:r>
            <a:endParaRPr lang="en-US" b="1" dirty="0"/>
          </a:p>
          <a:p>
            <a:br>
              <a:rPr lang="en-US" dirty="0"/>
            </a:b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8A8CD1-1B0D-41A8-91A1-5925119675F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8784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415460"/>
          </a:xfrm>
        </p:spPr>
        <p:txBody>
          <a:bodyPr/>
          <a:lstStyle/>
          <a:p>
            <a:r>
              <a:rPr lang="en-US" b="1" dirty="0"/>
              <a:t>SO now a membership</a:t>
            </a:r>
            <a:r>
              <a:rPr lang="en-US" b="1" baseline="0" dirty="0"/>
              <a:t> opportunity exists – now what? How do you go about finding new members? What types of outreach involved? </a:t>
            </a:r>
            <a:r>
              <a:rPr lang="en-US" b="1" dirty="0"/>
              <a:t>* Where do you advertise?</a:t>
            </a:r>
            <a:r>
              <a:rPr lang="en-US" b="1" baseline="0" dirty="0"/>
              <a:t> Whose involved in the marketing aspects? What info do you make publically available to prospective members </a:t>
            </a:r>
            <a:r>
              <a:rPr lang="en-US" baseline="0" dirty="0"/>
              <a:t>(NOTE </a:t>
            </a:r>
            <a:r>
              <a:rPr lang="en-US" baseline="0" dirty="0" err="1"/>
              <a:t>JTTwebsite</a:t>
            </a:r>
            <a:r>
              <a:rPr lang="en-US" baseline="0" dirty="0"/>
              <a:t>) Metro list? </a:t>
            </a:r>
            <a:endParaRPr lang="en-US" dirty="0"/>
          </a:p>
          <a:p>
            <a:endParaRPr lang="en-US" dirty="0"/>
          </a:p>
          <a:p>
            <a:r>
              <a:rPr lang="en-US" dirty="0"/>
              <a:t>Important</a:t>
            </a:r>
            <a:r>
              <a:rPr lang="en-US" baseline="0" dirty="0"/>
              <a:t> to note: </a:t>
            </a:r>
            <a:r>
              <a:rPr lang="en-US" dirty="0"/>
              <a:t>FH </a:t>
            </a:r>
            <a:r>
              <a:rPr lang="en-US" b="1" dirty="0"/>
              <a:t>covers all aspects</a:t>
            </a:r>
            <a:r>
              <a:rPr lang="en-US" dirty="0"/>
              <a:t> from </a:t>
            </a:r>
            <a:r>
              <a:rPr lang="en-US" u="sng" dirty="0"/>
              <a:t>search and application to </a:t>
            </a:r>
            <a:r>
              <a:rPr lang="en-US" u="sng" dirty="0" err="1"/>
              <a:t>amentiies</a:t>
            </a:r>
            <a:r>
              <a:rPr lang="en-US" u="sng" dirty="0"/>
              <a:t>, management policies terms and conditions</a:t>
            </a:r>
            <a:r>
              <a:rPr lang="en-US" u="sng" baseline="0" dirty="0"/>
              <a:t> and termination of tenancy. </a:t>
            </a:r>
          </a:p>
          <a:p>
            <a:endParaRPr lang="en-US" u="sng" dirty="0"/>
          </a:p>
          <a:p>
            <a:r>
              <a:rPr lang="en-US" baseline="0" dirty="0"/>
              <a:t>e.g. Need</a:t>
            </a:r>
            <a:r>
              <a:rPr lang="en-US" dirty="0"/>
              <a:t> to </a:t>
            </a:r>
            <a:r>
              <a:rPr lang="en-US" baseline="0" dirty="0"/>
              <a:t>Watch language in marketing and advertising materials – </a:t>
            </a:r>
            <a:r>
              <a:rPr lang="en-US" baseline="0" dirty="0" err="1"/>
              <a:t>e.g.don’t</a:t>
            </a:r>
            <a:r>
              <a:rPr lang="en-US" baseline="0" dirty="0"/>
              <a:t> say NO SEC 8– Even if open to sec 8 avoid stating it that way as could indicate ok for that but not other voucher programs – just state property is available on EQUAL OPPORTUNITY basis  - </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Don’t state NO Small children (familial status);  “Active adults” “empty nesters” “ ideal for professionals” have been interpreted to state preference for persons w/o children</a:t>
            </a:r>
          </a:p>
          <a:p>
            <a:r>
              <a:rPr lang="en-US" baseline="0" dirty="0"/>
              <a:t>-  located near</a:t>
            </a:r>
            <a:r>
              <a:rPr lang="en-US" dirty="0"/>
              <a:t> a specific</a:t>
            </a:r>
            <a:r>
              <a:rPr lang="en-US" baseline="0" dirty="0"/>
              <a:t> church/synagogue/temple(could suggest preference for one religion over another)  - don’t state not good for disabled</a:t>
            </a:r>
            <a:r>
              <a:rPr lang="en-US" dirty="0"/>
              <a:t> as</a:t>
            </a:r>
            <a:r>
              <a:rPr lang="en-US" baseline="0" dirty="0"/>
              <a:t> not every disabled needs physically accessible unit – if asked about accessibility you can answer – </a:t>
            </a:r>
          </a:p>
          <a:p>
            <a:r>
              <a:rPr lang="en-US" baseline="0" dirty="0"/>
              <a:t>ANYONE have other examples – comments on FAIR HOUSING with respect to marketing/advertising? </a:t>
            </a:r>
          </a:p>
          <a:p>
            <a:r>
              <a:rPr lang="en-US" dirty="0"/>
              <a:t>NOTE The Fair Housing Ace specifically exempts some senior housing facilities</a:t>
            </a:r>
            <a:r>
              <a:rPr lang="en-US" baseline="0" dirty="0"/>
              <a:t> and communities and allows them to refuse selling/renting to families w minor children (but</a:t>
            </a:r>
            <a:r>
              <a:rPr lang="en-US" dirty="0"/>
              <a:t> specific conditions need be met - </a:t>
            </a:r>
            <a:r>
              <a:rPr lang="en-US" baseline="0" dirty="0"/>
              <a:t>HUD approval/intended for and occupied by folks 55/62 and older</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8A8CD1-1B0D-41A8-91A1-5925119675F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453683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854765"/>
            <a:ext cx="5486400" cy="3086100"/>
          </a:xfrm>
        </p:spPr>
      </p:sp>
      <p:sp>
        <p:nvSpPr>
          <p:cNvPr id="3" name="Notes Placeholder 2"/>
          <p:cNvSpPr>
            <a:spLocks noGrp="1"/>
          </p:cNvSpPr>
          <p:nvPr>
            <p:ph type="body" idx="1"/>
          </p:nvPr>
        </p:nvSpPr>
        <p:spPr>
          <a:xfrm>
            <a:off x="521804" y="4095369"/>
            <a:ext cx="5814392" cy="5287169"/>
          </a:xfrm>
        </p:spPr>
        <p:txBody>
          <a:bodyPr/>
          <a:lstStyle/>
          <a:p>
            <a:r>
              <a:rPr lang="en-US" b="1" dirty="0"/>
              <a:t>Ok – so now you’ve advertised and are going to get</a:t>
            </a:r>
            <a:r>
              <a:rPr lang="en-US" b="1" baseline="0" dirty="0"/>
              <a:t> applicants – </a:t>
            </a:r>
            <a:r>
              <a:rPr lang="en-US" b="1" baseline="0" dirty="0" err="1"/>
              <a:t>wha’ts</a:t>
            </a:r>
            <a:r>
              <a:rPr lang="en-US" b="1" baseline="0" dirty="0"/>
              <a:t> involved?</a:t>
            </a:r>
          </a:p>
          <a:p>
            <a:r>
              <a:rPr lang="en-US" b="1" baseline="0" dirty="0"/>
              <a:t>Recall 1 of 7 principles </a:t>
            </a:r>
            <a:r>
              <a:rPr lang="en-US" b="1" dirty="0"/>
              <a:t>VOL OPEN MEMBERSHIP</a:t>
            </a:r>
            <a:r>
              <a:rPr lang="en-US" b="1" baseline="0" dirty="0"/>
              <a:t> – meaning co-ops operate w/o discrimination of protected classes –Can anyone REMIND us what some of them are? </a:t>
            </a:r>
          </a:p>
          <a:p>
            <a:endParaRPr lang="en-US" dirty="0"/>
          </a:p>
          <a:p>
            <a:r>
              <a:rPr lang="en-US" dirty="0"/>
              <a:t>Why is it</a:t>
            </a:r>
            <a:r>
              <a:rPr lang="en-US" baseline="0" dirty="0"/>
              <a:t> important to have</a:t>
            </a:r>
            <a:r>
              <a:rPr lang="en-US" dirty="0"/>
              <a:t> consistent /identical processes for all </a:t>
            </a:r>
            <a:r>
              <a:rPr lang="en-US" dirty="0" err="1"/>
              <a:t>applicant?s</a:t>
            </a:r>
            <a:r>
              <a:rPr lang="en-US" dirty="0"/>
              <a:t> – don’t ask some applicants for references or run</a:t>
            </a:r>
            <a:r>
              <a:rPr lang="en-US" baseline="0" dirty="0"/>
              <a:t> background checks on some but not others  (</a:t>
            </a:r>
            <a:r>
              <a:rPr lang="en-US" baseline="0" dirty="0" err="1"/>
              <a:t>eg</a:t>
            </a:r>
            <a:r>
              <a:rPr lang="en-US" baseline="0" dirty="0"/>
              <a:t> immigrants but not others) </a:t>
            </a:r>
          </a:p>
          <a:p>
            <a:r>
              <a:rPr lang="en-US" baseline="0" dirty="0"/>
              <a:t>Selection process is critical to co-op success – and the </a:t>
            </a:r>
            <a:r>
              <a:rPr lang="en-US" dirty="0"/>
              <a:t>MOST COMMON RESPONSE TO ? WHAT WOULD</a:t>
            </a:r>
            <a:r>
              <a:rPr lang="en-US" baseline="0" dirty="0"/>
              <a:t> YOU DO DIFFERENTLY IN SELECTION PROCESS WHEN THINGS DON’T WORK OUT _Should have  “Gotten to know candidate better up front”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Too</a:t>
            </a:r>
            <a:r>
              <a:rPr lang="en-US" baseline="0" dirty="0"/>
              <a:t> often its approached as we should accept anyone unless obvious reason or concern –But really should look for a POSITIVE assessment not just a negative.</a:t>
            </a:r>
          </a:p>
          <a:p>
            <a:endParaRPr lang="en-US" baseline="0" dirty="0"/>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1" baseline="0" dirty="0"/>
              <a:t>DO you Have standard process established? What’s entailed? Focus on Process not the selection criteria will get to that next</a:t>
            </a:r>
          </a:p>
          <a:p>
            <a:pPr marL="171450" marR="0" lvl="0" indent="-171450" algn="l" defTabSz="914400" rtl="0" eaLnBrk="1" fontAlgn="auto" latinLnBrk="0" hangingPunct="1">
              <a:lnSpc>
                <a:spcPct val="100000"/>
              </a:lnSpc>
              <a:spcBef>
                <a:spcPts val="0"/>
              </a:spcBef>
              <a:spcAft>
                <a:spcPts val="0"/>
              </a:spcAft>
              <a:buClrTx/>
              <a:buSzTx/>
              <a:buFontTx/>
              <a:buChar char="-"/>
              <a:tabLst/>
              <a:defRPr/>
            </a:pPr>
            <a:r>
              <a:rPr lang="en-US" b="1" baseline="0" dirty="0"/>
              <a:t>APPLICATIONS – </a:t>
            </a:r>
            <a:r>
              <a:rPr lang="en-US" b="1" baseline="0" dirty="0" err="1"/>
              <a:t>wha’ts</a:t>
            </a:r>
            <a:r>
              <a:rPr lang="en-US" b="1" baseline="0" dirty="0"/>
              <a:t> requested on your application forms and up front?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err="1"/>
              <a:t>Dp</a:t>
            </a:r>
            <a:r>
              <a:rPr lang="en-US" b="1" baseline="0" dirty="0"/>
              <a:t> u do background or credit checks? HOW? WHO DOES THEM? Who checks references – </a:t>
            </a:r>
            <a:r>
              <a:rPr lang="en-US" b="1" baseline="0" dirty="0" err="1"/>
              <a:t>std</a:t>
            </a:r>
            <a:r>
              <a:rPr lang="en-US" b="1" baseline="0" dirty="0"/>
              <a:t> questions or open?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1"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a:t>What about </a:t>
            </a:r>
            <a:r>
              <a:rPr lang="en-US" b="1" baseline="0" dirty="0" err="1"/>
              <a:t>std</a:t>
            </a:r>
            <a:r>
              <a:rPr lang="en-US" b="1" baseline="0" dirty="0"/>
              <a:t> interview questions – ANY EXAMPLES OF WHAT TO ASK VS WHAT YOU HAVE LEARNED NOT TO ASK? </a:t>
            </a:r>
          </a:p>
          <a:p>
            <a:r>
              <a:rPr lang="en-US" baseline="0" dirty="0"/>
              <a:t>Don’t ask about disabilities or other protected class such as age of applicants children /marital status/</a:t>
            </a:r>
            <a:r>
              <a:rPr lang="en-US" baseline="0" dirty="0" err="1"/>
              <a:t>militaty</a:t>
            </a:r>
            <a:r>
              <a:rPr lang="en-US" baseline="0" dirty="0"/>
              <a:t> status /if they receive </a:t>
            </a:r>
            <a:r>
              <a:rPr lang="en-US" baseline="0" dirty="0" err="1"/>
              <a:t>gov</a:t>
            </a:r>
            <a:r>
              <a:rPr lang="en-US" baseline="0" dirty="0"/>
              <a:t> benefit assistance – </a:t>
            </a:r>
          </a:p>
          <a:p>
            <a:r>
              <a:rPr lang="en-US" baseline="0" dirty="0"/>
              <a:t>CAN ASK about ability to fulfill terms of tenancy – ability to pay fees (</a:t>
            </a:r>
            <a:r>
              <a:rPr lang="en-US" baseline="0" dirty="0" err="1"/>
              <a:t>demonstated</a:t>
            </a:r>
            <a:r>
              <a:rPr lang="en-US" baseline="0" dirty="0"/>
              <a:t> thru proof of income and credit history) – can ask about past </a:t>
            </a:r>
            <a:r>
              <a:rPr lang="en-US" baseline="0" dirty="0" err="1"/>
              <a:t>exp</a:t>
            </a:r>
            <a:r>
              <a:rPr lang="en-US" baseline="0" dirty="0"/>
              <a:t> living with others/relations with other tenants and cooperation w property managers – references can be obtained</a:t>
            </a:r>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a:t>
            </a:r>
            <a:fld id="{858A8CD1-1B0D-41A8-91A1-5925119675F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64195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CAN YOU CONSIDER? WHAT SHOULD YOU NOT? </a:t>
            </a:r>
          </a:p>
          <a:p>
            <a:r>
              <a:rPr lang="en-US" dirty="0"/>
              <a:t>CAUTION ON FINANCE</a:t>
            </a:r>
            <a:r>
              <a:rPr lang="en-US" baseline="0" dirty="0"/>
              <a:t> _ not necessarily what they make but how they manage things – does the applicant have the ability to manage what it costs to live in the unit that they desire?</a:t>
            </a:r>
          </a:p>
          <a:p>
            <a:r>
              <a:rPr lang="en-US" baseline="0" dirty="0"/>
              <a:t>CAUTION :  </a:t>
            </a:r>
            <a:r>
              <a:rPr lang="en-US" dirty="0"/>
              <a:t>WHAT</a:t>
            </a:r>
            <a:r>
              <a:rPr lang="en-US" baseline="0" dirty="0"/>
              <a:t> CONSTITUTES A “GOOD NEIGHBOR” – one persons idea could be quite different than another’s and co-op needs to avoid discrimination.</a:t>
            </a:r>
          </a:p>
          <a:p>
            <a:r>
              <a:rPr lang="en-US" baseline="0" dirty="0"/>
              <a:t> Again focus should be on appropriate and pre-defined membership criteria –e.g. you can consider if family of 6 will fit in a studio or 1 bedroom unit’ but you cannot deny a family just because mom is expecting a baby</a:t>
            </a:r>
          </a:p>
          <a:p>
            <a:endParaRPr lang="en-US" baseline="0" dirty="0"/>
          </a:p>
          <a:p>
            <a:r>
              <a:rPr lang="en-US" baseline="0" dirty="0"/>
              <a:t>BUT OK to reject a JERK for being a JERK RUDE ARROGANT UNWILLING TO ABIDE BY RULES - </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8A8CD1-1B0D-41A8-91A1-5925119675F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6277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you keep wait lists</a:t>
            </a:r>
          </a:p>
          <a:p>
            <a:r>
              <a:rPr lang="en-US" dirty="0"/>
              <a:t>No need to provide reason for rejection </a:t>
            </a:r>
          </a:p>
          <a:p>
            <a:r>
              <a:rPr lang="en-US" dirty="0"/>
              <a:t>Board may decline but careful as to sharing the why (often may not need reveal reason initially but need be clear on basis if challenged)- Appropriate reasons may include low sale price or plans to modify unit that don’t fit co=ops goals/vision.</a:t>
            </a:r>
          </a:p>
          <a:p>
            <a:endParaRPr lang="en-US" dirty="0"/>
          </a:p>
          <a:p>
            <a:r>
              <a:rPr lang="en-US" dirty="0"/>
              <a:t>Orientation</a:t>
            </a:r>
            <a:r>
              <a:rPr lang="en-US" baseline="0" dirty="0"/>
              <a:t> – do you include 7 principles/ anything about your co-op identity or history?</a:t>
            </a:r>
          </a:p>
          <a:p>
            <a:r>
              <a:rPr lang="en-US" baseline="0" dirty="0"/>
              <a:t>How do new and existing members get to know each other? </a:t>
            </a:r>
          </a:p>
          <a:p>
            <a:endParaRPr lang="en-US" dirty="0"/>
          </a:p>
          <a:p>
            <a:r>
              <a:rPr lang="en-US" dirty="0"/>
              <a:t>What to</a:t>
            </a:r>
            <a:r>
              <a:rPr lang="en-US" baseline="0" dirty="0"/>
              <a:t> do about members who DO NOT participate? When folks w certain skills leave do you consider that in selecting new members? </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858A8CD1-1B0D-41A8-91A1-5925119675F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344992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923F103-BC34-4FE4-A40E-EDDEECFDA5D0}" type="datetimeFigureOut">
              <a:rPr lang="en-US" smtClean="0"/>
              <a:pPr/>
              <a:t>6/25/26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462497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3086D93-FCAC-47E0-A2EE-787E62CA814C}" type="datetimeFigureOut">
              <a:rPr lang="en-US" smtClean="0"/>
              <a:t>6/25/26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94647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9019312" y="0"/>
            <a:ext cx="27432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9160624" y="274638"/>
            <a:ext cx="240238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199" y="274638"/>
            <a:ext cx="7973291" cy="589756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38200" y="6422854"/>
            <a:ext cx="2743196" cy="365125"/>
          </a:xfrm>
        </p:spPr>
        <p:txBody>
          <a:bodyPr/>
          <a:lstStyle/>
          <a:p>
            <a:fld id="{CDA879A6-0FD0-4734-A311-86BFCA472E6E}" type="datetimeFigureOut">
              <a:rPr lang="en-US" smtClean="0"/>
              <a:t>6/25/26</a:t>
            </a:fld>
            <a:endParaRPr lang="en-US" dirty="0"/>
          </a:p>
        </p:txBody>
      </p:sp>
      <p:sp>
        <p:nvSpPr>
          <p:cNvPr id="5" name="Footer Placeholder 4"/>
          <p:cNvSpPr>
            <a:spLocks noGrp="1"/>
          </p:cNvSpPr>
          <p:nvPr>
            <p:ph type="ftr" sz="quarter" idx="11"/>
          </p:nvPr>
        </p:nvSpPr>
        <p:spPr>
          <a:xfrm>
            <a:off x="3776135" y="6422854"/>
            <a:ext cx="4279669" cy="365125"/>
          </a:xfrm>
        </p:spPr>
        <p:txBody>
          <a:bodyPr/>
          <a:lstStyle/>
          <a:p>
            <a:endParaRPr lang="en-US" dirty="0"/>
          </a:p>
        </p:txBody>
      </p:sp>
      <p:sp>
        <p:nvSpPr>
          <p:cNvPr id="6" name="Slide Number Placeholder 5"/>
          <p:cNvSpPr>
            <a:spLocks noGrp="1"/>
          </p:cNvSpPr>
          <p:nvPr>
            <p:ph type="sldNum" sz="quarter" idx="12"/>
          </p:nvPr>
        </p:nvSpPr>
        <p:spPr>
          <a:xfrm>
            <a:off x="8073048" y="6422854"/>
            <a:ext cx="879759"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61309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smtClean="0"/>
              <a:t>6/25/26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51837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F34E6425-0181-43F2-84FC-787E803FD2F8}" type="datetimeFigureOut">
              <a:rPr lang="en-US" smtClean="0"/>
              <a:t>6/25/26</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99362378"/>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05344"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30391" y="2011680"/>
            <a:ext cx="475488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smtClean="0"/>
              <a:t>6/25/26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5578940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07008"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207008" y="2656566"/>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31230" y="1913470"/>
            <a:ext cx="4754880" cy="743094"/>
          </a:xfrm>
        </p:spPr>
        <p:txBody>
          <a:bodyPr anchor="ctr">
            <a:normAutofit/>
          </a:bodyPr>
          <a:lstStyle>
            <a:lvl1pPr marL="0" indent="0">
              <a:buNone/>
              <a:defRPr sz="21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31230" y="2656564"/>
            <a:ext cx="475488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smtClean="0"/>
              <a:t>6/25/26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4499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smtClean="0"/>
              <a:t>6/25/26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35991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smtClean="0"/>
              <a:t>6/25/26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70679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207008" y="2120054"/>
            <a:ext cx="6126480" cy="4114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789023" y="2147486"/>
            <a:ext cx="3200400" cy="3432319"/>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smtClean="0"/>
              <a:t>6/25/26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6554292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Picture Placeholder 2"/>
          <p:cNvSpPr>
            <a:spLocks noGrp="1" noChangeAspect="1"/>
          </p:cNvSpPr>
          <p:nvPr>
            <p:ph type="pic" idx="1"/>
          </p:nvPr>
        </p:nvSpPr>
        <p:spPr>
          <a:xfrm>
            <a:off x="1280160" y="2211494"/>
            <a:ext cx="6126480" cy="393192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790688" y="2150621"/>
            <a:ext cx="3200400" cy="3429000"/>
          </a:xfrm>
        </p:spPr>
        <p:txBody>
          <a:bodyPr>
            <a:normAutofit/>
          </a:bodyPr>
          <a:lstStyle>
            <a:lvl1pPr marL="0" indent="0">
              <a:lnSpc>
                <a:spcPct val="95000"/>
              </a:lnSpc>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smtClean="0"/>
              <a:t>6/25/26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1874206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2BE451C3-0FF4-47C4-B829-773ADF60F88C}" type="datetimeFigureOut">
              <a:rPr lang="en-US" smtClean="0"/>
              <a:t>6/25/26</a:t>
            </a:fld>
            <a:endParaRPr lang="en-US" dirty="0"/>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8827880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MEMBERSHIP SELECTION </a:t>
            </a:r>
          </a:p>
        </p:txBody>
      </p:sp>
      <p:sp>
        <p:nvSpPr>
          <p:cNvPr id="3" name="Text Placeholder 2"/>
          <p:cNvSpPr>
            <a:spLocks noGrp="1"/>
          </p:cNvSpPr>
          <p:nvPr>
            <p:ph type="body" idx="1"/>
          </p:nvPr>
        </p:nvSpPr>
        <p:spPr>
          <a:xfrm>
            <a:off x="330926" y="4010334"/>
            <a:ext cx="11364685" cy="1174639"/>
          </a:xfrm>
        </p:spPr>
        <p:txBody>
          <a:bodyPr>
            <a:normAutofit/>
          </a:bodyPr>
          <a:lstStyle/>
          <a:p>
            <a:r>
              <a:rPr lang="en-US" sz="2800" dirty="0"/>
              <a:t>Lets chat about the WHO, WHAT, HOW TOs, and WATCH OUTS involved! </a:t>
            </a:r>
          </a:p>
        </p:txBody>
      </p:sp>
    </p:spTree>
    <p:extLst>
      <p:ext uri="{BB962C8B-B14F-4D97-AF65-F5344CB8AC3E}">
        <p14:creationId xmlns:p14="http://schemas.microsoft.com/office/powerpoint/2010/main" val="346447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UNDERSTANDING ROLES IN MEMBERSHIP SELECTION</a:t>
            </a:r>
          </a:p>
        </p:txBody>
      </p:sp>
      <p:sp>
        <p:nvSpPr>
          <p:cNvPr id="3" name="Content Placeholder 2"/>
          <p:cNvSpPr>
            <a:spLocks noGrp="1"/>
          </p:cNvSpPr>
          <p:nvPr>
            <p:ph idx="1"/>
          </p:nvPr>
        </p:nvSpPr>
        <p:spPr/>
        <p:txBody>
          <a:bodyPr/>
          <a:lstStyle/>
          <a:p>
            <a:endParaRPr lang="en-US" dirty="0"/>
          </a:p>
          <a:p>
            <a:r>
              <a:rPr lang="en-US" dirty="0"/>
              <a:t>7 principles of cooperatives include : Democratic Member Control – what’s that mean in this context? </a:t>
            </a:r>
          </a:p>
          <a:p>
            <a:r>
              <a:rPr lang="en-US" dirty="0"/>
              <a:t>What are existing members responsibilities to each other, to future members and the co-op as a whole when it comes to selecting new members? </a:t>
            </a:r>
          </a:p>
          <a:p>
            <a:r>
              <a:rPr lang="en-US" dirty="0"/>
              <a:t>WHO is involved in Process? Property Managers /Selection Committee or Others – whose involved with what?</a:t>
            </a:r>
          </a:p>
          <a:p>
            <a:r>
              <a:rPr lang="en-US" dirty="0"/>
              <a:t>Education and Training (another of the 7 principles!)  - How does that fit here? </a:t>
            </a:r>
          </a:p>
        </p:txBody>
      </p:sp>
    </p:spTree>
    <p:extLst>
      <p:ext uri="{BB962C8B-B14F-4D97-AF65-F5344CB8AC3E}">
        <p14:creationId xmlns:p14="http://schemas.microsoft.com/office/powerpoint/2010/main" val="26816199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47" y="292885"/>
            <a:ext cx="9784080" cy="1508760"/>
          </a:xfrm>
        </p:spPr>
        <p:txBody>
          <a:bodyPr/>
          <a:lstStyle/>
          <a:p>
            <a:r>
              <a:rPr lang="en-US" dirty="0"/>
              <a:t>WHAT: RECRUITMENT/ MARKETING</a:t>
            </a:r>
          </a:p>
        </p:txBody>
      </p:sp>
      <p:sp>
        <p:nvSpPr>
          <p:cNvPr id="3" name="Content Placeholder 2"/>
          <p:cNvSpPr>
            <a:spLocks noGrp="1"/>
          </p:cNvSpPr>
          <p:nvPr>
            <p:ph idx="1"/>
          </p:nvPr>
        </p:nvSpPr>
        <p:spPr>
          <a:xfrm>
            <a:off x="592184" y="2011680"/>
            <a:ext cx="11277600" cy="4206240"/>
          </a:xfrm>
        </p:spPr>
        <p:txBody>
          <a:bodyPr>
            <a:normAutofit fontScale="92500" lnSpcReduction="10000"/>
          </a:bodyPr>
          <a:lstStyle/>
          <a:p>
            <a:endParaRPr lang="en-US" dirty="0"/>
          </a:p>
          <a:p>
            <a:r>
              <a:rPr lang="en-US" dirty="0"/>
              <a:t>How does your co-op go about finding/locating new members? </a:t>
            </a:r>
          </a:p>
          <a:p>
            <a:r>
              <a:rPr lang="en-US" dirty="0"/>
              <a:t>What types of advertising/marketing/outreach are involved? </a:t>
            </a:r>
          </a:p>
          <a:p>
            <a:r>
              <a:rPr lang="en-US" dirty="0"/>
              <a:t>How might a prospective member find out about your co-op and how it operates? </a:t>
            </a:r>
          </a:p>
          <a:p>
            <a:pPr marL="0" indent="0">
              <a:buNone/>
            </a:pPr>
            <a:r>
              <a:rPr lang="en-US" dirty="0"/>
              <a:t>-------------------------------------------------------------------------------------------------------------------------------</a:t>
            </a:r>
          </a:p>
          <a:p>
            <a:endParaRPr lang="en-US" dirty="0"/>
          </a:p>
          <a:p>
            <a:pPr marL="0" indent="0">
              <a:buNone/>
            </a:pPr>
            <a:r>
              <a:rPr lang="en-US" dirty="0"/>
              <a:t>WATCHOUT  - Don’t forget about those Fair Housing Laws!   </a:t>
            </a:r>
          </a:p>
          <a:p>
            <a:pPr marL="0" indent="0">
              <a:buNone/>
            </a:pPr>
            <a:r>
              <a:rPr lang="en-US" b="1" dirty="0">
                <a:solidFill>
                  <a:schemeClr val="accent1">
                    <a:lumMod val="20000"/>
                    <a:lumOff val="80000"/>
                  </a:schemeClr>
                </a:solidFill>
              </a:rPr>
              <a:t>Applicable MA FH laws prohibit discrimination in housing on basis of: Race/Color, National Origin, Religion, Sex/Gender, Familial Status (including marital status, pregnant women or those with custody of children under 18), Disability, Source of Income (Sec 8), Sexual Orientation, Age, Military &amp; Veteran Status, Genetic information</a:t>
            </a:r>
          </a:p>
        </p:txBody>
      </p:sp>
    </p:spTree>
    <p:extLst>
      <p:ext uri="{BB962C8B-B14F-4D97-AF65-F5344CB8AC3E}">
        <p14:creationId xmlns:p14="http://schemas.microsoft.com/office/powerpoint/2010/main" val="39618753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EVALUATING &amp; SELECTING NEW MEMBERS</a:t>
            </a:r>
          </a:p>
        </p:txBody>
      </p:sp>
      <p:sp>
        <p:nvSpPr>
          <p:cNvPr id="3" name="Content Placeholder 2"/>
          <p:cNvSpPr>
            <a:spLocks noGrp="1"/>
          </p:cNvSpPr>
          <p:nvPr>
            <p:ph idx="1"/>
          </p:nvPr>
        </p:nvSpPr>
        <p:spPr>
          <a:xfrm>
            <a:off x="1001486" y="2011680"/>
            <a:ext cx="9985513" cy="4206240"/>
          </a:xfrm>
        </p:spPr>
        <p:txBody>
          <a:bodyPr/>
          <a:lstStyle/>
          <a:p>
            <a:pPr marL="0" indent="0">
              <a:buNone/>
            </a:pPr>
            <a:endParaRPr lang="en-US" dirty="0"/>
          </a:p>
          <a:p>
            <a:r>
              <a:rPr lang="en-US" dirty="0"/>
              <a:t>1 of our 7 principles: Voluntary and Open Membership</a:t>
            </a:r>
          </a:p>
          <a:p>
            <a:r>
              <a:rPr lang="en-US" dirty="0"/>
              <a:t>Do you have pre-identified process/procedures in place for going about this? </a:t>
            </a:r>
          </a:p>
          <a:p>
            <a:r>
              <a:rPr lang="en-US" dirty="0"/>
              <a:t>What’s required of an applicant?  Application/background checks/interviews etc.</a:t>
            </a:r>
          </a:p>
          <a:p>
            <a:pPr marL="0" indent="0">
              <a:buNone/>
            </a:pPr>
            <a:endParaRPr lang="en-US" dirty="0"/>
          </a:p>
          <a:p>
            <a:r>
              <a:rPr lang="en-US" dirty="0"/>
              <a:t>WATCH OUTs:</a:t>
            </a:r>
          </a:p>
          <a:p>
            <a:pPr lvl="1"/>
            <a:r>
              <a:rPr lang="en-US" dirty="0"/>
              <a:t> Consistency in Process is Key</a:t>
            </a:r>
          </a:p>
          <a:p>
            <a:pPr lvl="1"/>
            <a:r>
              <a:rPr lang="en-US" dirty="0"/>
              <a:t>Need all those involved to understand applicable FAIR HOUSING LAWS </a:t>
            </a:r>
          </a:p>
        </p:txBody>
      </p:sp>
    </p:spTree>
    <p:extLst>
      <p:ext uri="{BB962C8B-B14F-4D97-AF65-F5344CB8AC3E}">
        <p14:creationId xmlns:p14="http://schemas.microsoft.com/office/powerpoint/2010/main" val="651694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1184" y="929707"/>
            <a:ext cx="8761413" cy="706964"/>
          </a:xfrm>
        </p:spPr>
        <p:txBody>
          <a:bodyPr>
            <a:normAutofit/>
          </a:bodyPr>
          <a:lstStyle/>
          <a:p>
            <a:r>
              <a:rPr lang="en-US" dirty="0"/>
              <a:t>WHAT: Common Selection Criteria</a:t>
            </a:r>
          </a:p>
        </p:txBody>
      </p:sp>
      <p:sp>
        <p:nvSpPr>
          <p:cNvPr id="3" name="Content Placeholder 2"/>
          <p:cNvSpPr>
            <a:spLocks noGrp="1"/>
          </p:cNvSpPr>
          <p:nvPr>
            <p:ph idx="1"/>
          </p:nvPr>
        </p:nvSpPr>
        <p:spPr>
          <a:xfrm>
            <a:off x="490452" y="2603500"/>
            <a:ext cx="11163992" cy="3416300"/>
          </a:xfrm>
        </p:spPr>
        <p:txBody>
          <a:bodyPr>
            <a:normAutofit fontScale="85000" lnSpcReduction="20000"/>
          </a:bodyPr>
          <a:lstStyle/>
          <a:p>
            <a:pPr>
              <a:buFont typeface="Arial" panose="020B0604020202020204" pitchFamily="34" charset="0"/>
              <a:buChar char="•"/>
            </a:pPr>
            <a:r>
              <a:rPr lang="en-US" b="1" dirty="0">
                <a:latin typeface="Helvetica" panose="020B0604020202020204" pitchFamily="34" charset="0"/>
              </a:rPr>
              <a:t>Financial Stability:</a:t>
            </a:r>
            <a:r>
              <a:rPr lang="en-US" dirty="0">
                <a:latin typeface="Helvetica" panose="020B0604020202020204" pitchFamily="34" charset="0"/>
              </a:rPr>
              <a:t> Ability to pay housing charges.</a:t>
            </a:r>
          </a:p>
          <a:p>
            <a:pPr>
              <a:buFont typeface="Arial" panose="020B0604020202020204" pitchFamily="34" charset="0"/>
              <a:buChar char="•"/>
            </a:pPr>
            <a:r>
              <a:rPr lang="en-US" b="1" dirty="0">
                <a:latin typeface="Helvetica" panose="020B0604020202020204" pitchFamily="34" charset="0"/>
              </a:rPr>
              <a:t>Understanding Co-op Values:</a:t>
            </a:r>
            <a:r>
              <a:rPr lang="en-US" dirty="0">
                <a:latin typeface="Helvetica" panose="020B0604020202020204" pitchFamily="34" charset="0"/>
              </a:rPr>
              <a:t> Commitment to participation, shared responsibility, and community.</a:t>
            </a:r>
          </a:p>
          <a:p>
            <a:pPr>
              <a:buFont typeface="Arial" panose="020B0604020202020204" pitchFamily="34" charset="0"/>
              <a:buChar char="•"/>
            </a:pPr>
            <a:r>
              <a:rPr lang="en-US" b="1" dirty="0">
                <a:latin typeface="Helvetica" panose="020B0604020202020204" pitchFamily="34" charset="0"/>
              </a:rPr>
              <a:t>Fit or Resident Qualities:</a:t>
            </a:r>
            <a:r>
              <a:rPr lang="en-US" dirty="0">
                <a:latin typeface="Helvetica" panose="020B0604020202020204" pitchFamily="34" charset="0"/>
              </a:rPr>
              <a:t> Positive attitude, no significant past issues, housing unit compatibility.</a:t>
            </a:r>
          </a:p>
          <a:p>
            <a:pPr>
              <a:buFont typeface="Arial" panose="020B0604020202020204" pitchFamily="34" charset="0"/>
              <a:buChar char="•"/>
            </a:pPr>
            <a:r>
              <a:rPr lang="en-US" b="1" dirty="0">
                <a:latin typeface="Helvetica" panose="020B0604020202020204" pitchFamily="34" charset="0"/>
              </a:rPr>
              <a:t>Meeting Co-op Needs:</a:t>
            </a:r>
            <a:r>
              <a:rPr lang="en-US" dirty="0">
                <a:latin typeface="Helvetica" panose="020B0604020202020204" pitchFamily="34" charset="0"/>
              </a:rPr>
              <a:t> Sometimes matching specific demographics or skills needed. </a:t>
            </a:r>
          </a:p>
          <a:p>
            <a:endParaRPr lang="en-US" dirty="0">
              <a:latin typeface="Helvetica" panose="020B0604020202020204" pitchFamily="34" charset="0"/>
            </a:endParaRPr>
          </a:p>
          <a:p>
            <a:r>
              <a:rPr lang="en-US" dirty="0">
                <a:latin typeface="Helvetica" panose="020B0604020202020204" pitchFamily="34" charset="0"/>
              </a:rPr>
              <a:t>These criteria help ensure members understand and contribute to the collective effort of running the cooperative, making it a unique model of shared, democratic housing. </a:t>
            </a:r>
          </a:p>
          <a:p>
            <a:pPr marL="0" indent="0">
              <a:buNone/>
            </a:pPr>
            <a:r>
              <a:rPr lang="en-US" dirty="0">
                <a:latin typeface="Helvetica" panose="020B0604020202020204" pitchFamily="34" charset="0"/>
              </a:rPr>
              <a:t> </a:t>
            </a:r>
          </a:p>
          <a:p>
            <a:r>
              <a:rPr lang="en-US" dirty="0"/>
              <a:t>AND AGAIN AS ALWAYS IN PROCESS WATCH OUT &amp; REMEMBER FAIR HOUSING LEGAL IMPLICATIONS </a:t>
            </a:r>
          </a:p>
        </p:txBody>
      </p:sp>
    </p:spTree>
    <p:extLst>
      <p:ext uri="{BB962C8B-B14F-4D97-AF65-F5344CB8AC3E}">
        <p14:creationId xmlns:p14="http://schemas.microsoft.com/office/powerpoint/2010/main" val="18265581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4469" y="284176"/>
            <a:ext cx="11094720" cy="1508760"/>
          </a:xfrm>
        </p:spPr>
        <p:txBody>
          <a:bodyPr/>
          <a:lstStyle/>
          <a:p>
            <a:r>
              <a:rPr lang="en-US" dirty="0"/>
              <a:t>NOW WHAT? SELECTION/REJECTION &amp; BEYOND </a:t>
            </a:r>
          </a:p>
        </p:txBody>
      </p:sp>
      <p:sp>
        <p:nvSpPr>
          <p:cNvPr id="3" name="Content Placeholder 2"/>
          <p:cNvSpPr>
            <a:spLocks noGrp="1"/>
          </p:cNvSpPr>
          <p:nvPr>
            <p:ph idx="1"/>
          </p:nvPr>
        </p:nvSpPr>
        <p:spPr>
          <a:xfrm>
            <a:off x="487680" y="2011680"/>
            <a:ext cx="10499319" cy="4206240"/>
          </a:xfrm>
        </p:spPr>
        <p:txBody>
          <a:bodyPr/>
          <a:lstStyle/>
          <a:p>
            <a:r>
              <a:rPr lang="en-US" dirty="0"/>
              <a:t>Once selection decision made - What happens? Whose notified? (what, if anything, do you tell those who were not selected ?) </a:t>
            </a:r>
          </a:p>
          <a:p>
            <a:endParaRPr lang="en-US" dirty="0"/>
          </a:p>
          <a:p>
            <a:r>
              <a:rPr lang="en-US" dirty="0"/>
              <a:t>Anyone have an Orientation Process or On-Boarding Materials? </a:t>
            </a:r>
          </a:p>
          <a:p>
            <a:r>
              <a:rPr lang="en-US" dirty="0"/>
              <a:t>Who is responsible for “onboarding” new members? </a:t>
            </a:r>
          </a:p>
          <a:p>
            <a:r>
              <a:rPr lang="en-US" dirty="0"/>
              <a:t>Anyone have processes for evaluating how new &amp; existing members are doing? </a:t>
            </a:r>
          </a:p>
          <a:p>
            <a:r>
              <a:rPr lang="en-US" dirty="0"/>
              <a:t>How to measure on-going member engagement and what to do about lack thereof –</a:t>
            </a:r>
          </a:p>
          <a:p>
            <a:endParaRPr lang="en-US" dirty="0"/>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117553992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1579</Words>
  <Application>Microsoft Macintosh PowerPoint</Application>
  <PresentationFormat>Widescreen</PresentationFormat>
  <Paragraphs>100</Paragraphs>
  <Slides>6</Slides>
  <Notes>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Corbel</vt:lpstr>
      <vt:lpstr>helvetica</vt:lpstr>
      <vt:lpstr>Wingdings</vt:lpstr>
      <vt:lpstr>Banded</vt:lpstr>
      <vt:lpstr>MEMBERSHIP SELECTION </vt:lpstr>
      <vt:lpstr>WHO: UNDERSTANDING ROLES IN MEMBERSHIP SELECTION</vt:lpstr>
      <vt:lpstr>WHAT: RECRUITMENT/ MARKETING</vt:lpstr>
      <vt:lpstr>HOW: EVALUATING &amp; SELECTING NEW MEMBERS</vt:lpstr>
      <vt:lpstr>WHAT: Common Selection Criteria</vt:lpstr>
      <vt:lpstr>NOW WHAT? SELECTION/REJECTION &amp; BEYOND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Marty J. Duvall</dc:creator>
  <cp:lastModifiedBy>Grant Young</cp:lastModifiedBy>
  <cp:revision>2</cp:revision>
  <dcterms:created xsi:type="dcterms:W3CDTF">2026-05-04T18:08:19Z</dcterms:created>
  <dcterms:modified xsi:type="dcterms:W3CDTF">2026-06-25T21:27:14Z</dcterms:modified>
</cp:coreProperties>
</file>